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122"/>
  </p:notesMasterIdLst>
  <p:handoutMasterIdLst>
    <p:handoutMasterId r:id="rId123"/>
  </p:handoutMasterIdLst>
  <p:sldIdLst>
    <p:sldId id="256" r:id="rId2"/>
    <p:sldId id="277" r:id="rId3"/>
    <p:sldId id="280" r:id="rId4"/>
    <p:sldId id="281" r:id="rId5"/>
    <p:sldId id="282" r:id="rId6"/>
    <p:sldId id="283" r:id="rId7"/>
    <p:sldId id="284" r:id="rId8"/>
    <p:sldId id="285" r:id="rId9"/>
    <p:sldId id="288" r:id="rId10"/>
    <p:sldId id="289" r:id="rId11"/>
    <p:sldId id="286" r:id="rId12"/>
    <p:sldId id="406" r:id="rId13"/>
    <p:sldId id="407" r:id="rId14"/>
    <p:sldId id="290" r:id="rId15"/>
    <p:sldId id="408" r:id="rId16"/>
    <p:sldId id="295" r:id="rId17"/>
    <p:sldId id="409" r:id="rId18"/>
    <p:sldId id="297" r:id="rId19"/>
    <p:sldId id="299" r:id="rId20"/>
    <p:sldId id="300" r:id="rId21"/>
    <p:sldId id="301" r:id="rId22"/>
    <p:sldId id="302" r:id="rId23"/>
    <p:sldId id="303" r:id="rId24"/>
    <p:sldId id="304" r:id="rId25"/>
    <p:sldId id="305" r:id="rId26"/>
    <p:sldId id="306" r:id="rId27"/>
    <p:sldId id="307" r:id="rId28"/>
    <p:sldId id="410" r:id="rId29"/>
    <p:sldId id="411" r:id="rId30"/>
    <p:sldId id="412" r:id="rId31"/>
    <p:sldId id="308" r:id="rId32"/>
    <p:sldId id="413" r:id="rId33"/>
    <p:sldId id="414" r:id="rId34"/>
    <p:sldId id="415" r:id="rId35"/>
    <p:sldId id="315" r:id="rId36"/>
    <p:sldId id="316" r:id="rId37"/>
    <p:sldId id="317" r:id="rId38"/>
    <p:sldId id="416" r:id="rId39"/>
    <p:sldId id="318" r:id="rId40"/>
    <p:sldId id="418" r:id="rId41"/>
    <p:sldId id="319" r:id="rId42"/>
    <p:sldId id="420" r:id="rId43"/>
    <p:sldId id="421" r:id="rId44"/>
    <p:sldId id="419" r:id="rId45"/>
    <p:sldId id="422" r:id="rId46"/>
    <p:sldId id="321" r:id="rId47"/>
    <p:sldId id="329" r:id="rId48"/>
    <p:sldId id="423" r:id="rId49"/>
    <p:sldId id="330" r:id="rId50"/>
    <p:sldId id="332" r:id="rId51"/>
    <p:sldId id="424" r:id="rId52"/>
    <p:sldId id="425" r:id="rId53"/>
    <p:sldId id="426" r:id="rId54"/>
    <p:sldId id="334" r:id="rId55"/>
    <p:sldId id="338" r:id="rId56"/>
    <p:sldId id="339" r:id="rId57"/>
    <p:sldId id="340" r:id="rId58"/>
    <p:sldId id="341" r:id="rId59"/>
    <p:sldId id="342" r:id="rId60"/>
    <p:sldId id="336" r:id="rId61"/>
    <p:sldId id="343" r:id="rId62"/>
    <p:sldId id="337" r:id="rId63"/>
    <p:sldId id="344" r:id="rId64"/>
    <p:sldId id="345" r:id="rId65"/>
    <p:sldId id="427" r:id="rId66"/>
    <p:sldId id="348" r:id="rId67"/>
    <p:sldId id="428" r:id="rId68"/>
    <p:sldId id="351" r:id="rId69"/>
    <p:sldId id="353" r:id="rId70"/>
    <p:sldId id="429" r:id="rId71"/>
    <p:sldId id="354" r:id="rId72"/>
    <p:sldId id="356" r:id="rId73"/>
    <p:sldId id="430" r:id="rId74"/>
    <p:sldId id="357" r:id="rId75"/>
    <p:sldId id="359" r:id="rId76"/>
    <p:sldId id="360" r:id="rId77"/>
    <p:sldId id="362" r:id="rId78"/>
    <p:sldId id="363" r:id="rId79"/>
    <p:sldId id="364" r:id="rId80"/>
    <p:sldId id="365" r:id="rId81"/>
    <p:sldId id="366" r:id="rId82"/>
    <p:sldId id="367" r:id="rId83"/>
    <p:sldId id="431" r:id="rId84"/>
    <p:sldId id="368" r:id="rId85"/>
    <p:sldId id="370" r:id="rId86"/>
    <p:sldId id="432" r:id="rId87"/>
    <p:sldId id="433" r:id="rId88"/>
    <p:sldId id="434" r:id="rId89"/>
    <p:sldId id="435" r:id="rId90"/>
    <p:sldId id="436" r:id="rId91"/>
    <p:sldId id="437" r:id="rId92"/>
    <p:sldId id="438" r:id="rId93"/>
    <p:sldId id="371" r:id="rId94"/>
    <p:sldId id="379" r:id="rId95"/>
    <p:sldId id="380" r:id="rId96"/>
    <p:sldId id="381" r:id="rId97"/>
    <p:sldId id="439" r:id="rId98"/>
    <p:sldId id="382" r:id="rId99"/>
    <p:sldId id="384" r:id="rId100"/>
    <p:sldId id="440" r:id="rId101"/>
    <p:sldId id="441" r:id="rId102"/>
    <p:sldId id="385" r:id="rId103"/>
    <p:sldId id="388" r:id="rId104"/>
    <p:sldId id="389" r:id="rId105"/>
    <p:sldId id="390" r:id="rId106"/>
    <p:sldId id="391" r:id="rId107"/>
    <p:sldId id="442" r:id="rId108"/>
    <p:sldId id="443" r:id="rId109"/>
    <p:sldId id="393" r:id="rId110"/>
    <p:sldId id="394" r:id="rId111"/>
    <p:sldId id="395" r:id="rId112"/>
    <p:sldId id="392" r:id="rId113"/>
    <p:sldId id="398" r:id="rId114"/>
    <p:sldId id="445" r:id="rId115"/>
    <p:sldId id="399" r:id="rId116"/>
    <p:sldId id="446" r:id="rId117"/>
    <p:sldId id="401" r:id="rId118"/>
    <p:sldId id="403" r:id="rId119"/>
    <p:sldId id="447" r:id="rId120"/>
    <p:sldId id="279"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55"/>
    <a:srgbClr val="E5D419"/>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9" autoAdjust="0"/>
    <p:restoredTop sz="95666" autoAdjust="0"/>
  </p:normalViewPr>
  <p:slideViewPr>
    <p:cSldViewPr snapToGrid="0" snapToObjects="1">
      <p:cViewPr varScale="1">
        <p:scale>
          <a:sx n="40" d="100"/>
          <a:sy n="40" d="100"/>
        </p:scale>
        <p:origin x="24" y="1042"/>
      </p:cViewPr>
      <p:guideLst>
        <p:guide orient="horz" pos="2160"/>
        <p:guide pos="2880"/>
      </p:guideLst>
    </p:cSldViewPr>
  </p:slideViewPr>
  <p:outlineViewPr>
    <p:cViewPr>
      <p:scale>
        <a:sx n="33" d="100"/>
        <a:sy n="33" d="100"/>
      </p:scale>
      <p:origin x="0" y="226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6/24/2019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2D77C5-E92C-7D4F-A905-67A4E5BCB358}" type="datetimeFigureOut">
              <a:rPr lang="en-US" smtClean="0"/>
              <a:t>6/24/2019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36062-49EF-1549-AB7D-3154C2E8517B}" type="slidenum">
              <a:rPr lang="en-US" smtClean="0"/>
              <a:t>‹#›</a:t>
            </a:fld>
            <a:endParaRPr lang="en-US"/>
          </a:p>
        </p:txBody>
      </p:sp>
    </p:spTree>
    <p:extLst>
      <p:ext uri="{BB962C8B-B14F-4D97-AF65-F5344CB8AC3E}">
        <p14:creationId xmlns:p14="http://schemas.microsoft.com/office/powerpoint/2010/main" val="1199420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436062-49EF-1549-AB7D-3154C2E8517B}" type="slidenum">
              <a:rPr lang="en-US" smtClean="0"/>
              <a:t>1</a:t>
            </a:fld>
            <a:endParaRPr lang="en-US"/>
          </a:p>
        </p:txBody>
      </p:sp>
    </p:spTree>
    <p:extLst>
      <p:ext uri="{BB962C8B-B14F-4D97-AF65-F5344CB8AC3E}">
        <p14:creationId xmlns:p14="http://schemas.microsoft.com/office/powerpoint/2010/main" val="133938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26"/>
            <a:ext cx="8062912"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June 24,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457199" y="1107618"/>
            <a:ext cx="4031619" cy="4607689"/>
          </a:xfrm>
        </p:spPr>
        <p:txBody>
          <a:bodyPr/>
          <a:lstStyle/>
          <a:p>
            <a:endParaRPr lang="en-US" dirty="0"/>
          </a:p>
        </p:txBody>
      </p:sp>
      <p:sp>
        <p:nvSpPr>
          <p:cNvPr id="11" name="Text Placeholder 10"/>
          <p:cNvSpPr>
            <a:spLocks noGrp="1"/>
          </p:cNvSpPr>
          <p:nvPr>
            <p:ph type="body" sz="quarter" idx="14"/>
          </p:nvPr>
        </p:nvSpPr>
        <p:spPr>
          <a:xfrm>
            <a:off x="4606925" y="1107618"/>
            <a:ext cx="3913188"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June 24,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457200" y="241326"/>
            <a:ext cx="8062912" cy="659535"/>
          </a:xfrm>
        </p:spPr>
        <p:txBody>
          <a:bodyPr/>
          <a:lstStyle/>
          <a:p>
            <a:r>
              <a:rPr lang="en-US" dirty="0"/>
              <a:t>Click to edit</a:t>
            </a:r>
          </a:p>
        </p:txBody>
      </p:sp>
      <p:sp>
        <p:nvSpPr>
          <p:cNvPr id="8" name="Picture Placeholder 8"/>
          <p:cNvSpPr>
            <a:spLocks noGrp="1"/>
          </p:cNvSpPr>
          <p:nvPr>
            <p:ph type="pic" sz="quarter" idx="13"/>
          </p:nvPr>
        </p:nvSpPr>
        <p:spPr>
          <a:xfrm>
            <a:off x="457199" y="1122386"/>
            <a:ext cx="8062913" cy="3500071"/>
          </a:xfrm>
        </p:spPr>
        <p:txBody>
          <a:bodyPr/>
          <a:lstStyle/>
          <a:p>
            <a:endParaRPr lang="en-US" dirty="0"/>
          </a:p>
        </p:txBody>
      </p:sp>
      <p:sp>
        <p:nvSpPr>
          <p:cNvPr id="9" name="Text Placeholder 10"/>
          <p:cNvSpPr>
            <a:spLocks noGrp="1"/>
          </p:cNvSpPr>
          <p:nvPr>
            <p:ph type="body" sz="quarter" idx="14"/>
          </p:nvPr>
        </p:nvSpPr>
        <p:spPr>
          <a:xfrm>
            <a:off x="457200" y="4843982"/>
            <a:ext cx="8062912"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June 24,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457200" y="241326"/>
            <a:ext cx="8062912"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June 24,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62758" y="2517424"/>
            <a:ext cx="2010682"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June 24, 2019</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044814" y="683895"/>
            <a:ext cx="1315721" cy="365125"/>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08.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09.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10.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11.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1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0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14.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1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19.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20.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63.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67.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8.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2.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77.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84.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93.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4.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9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97.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9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9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02.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9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dirty="0"/>
              <a:t>CALCULUS </a:t>
            </a:r>
            <a:r>
              <a:rPr lang="en-US" dirty="0" err="1">
                <a:latin typeface="+mn-lt"/>
              </a:rPr>
              <a:t>volUME</a:t>
            </a:r>
            <a:r>
              <a:rPr lang="en-US" dirty="0">
                <a:latin typeface="+mn-lt"/>
              </a:rPr>
              <a:t> 3</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2 VECTORS IN SPACE</a:t>
            </a:r>
          </a:p>
          <a:p>
            <a:pPr algn="ctr"/>
            <a:r>
              <a:rPr lang="en-US" sz="1600" cap="none" dirty="0">
                <a:solidFill>
                  <a:schemeClr val="tx1"/>
                </a:solidFill>
                <a:latin typeface="+mn-lt"/>
              </a:rPr>
              <a:t>PowerPoint Image Slideshow</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17312" y="5533644"/>
            <a:ext cx="1507108" cy="1024363"/>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562758" y="2518312"/>
            <a:ext cx="2010682" cy="2602059"/>
          </a:xfrm>
          <a:prstGeom prst="rect">
            <a:avLst/>
          </a:prstGeom>
          <a:effectLst>
            <a:reflection blurRad="6350" stA="52000" endA="300" endPos="35000" dir="5400000" sy="-100000" algn="bl" rotWithShape="0"/>
          </a:effectLst>
          <a:scene3d>
            <a:camera prst="obliqueTopLeft"/>
            <a:lightRig rig="threePt" dir="t"/>
          </a:scene3d>
        </p:spPr>
      </p:pic>
    </p:spTree>
    <p:extLst>
      <p:ext uri="{BB962C8B-B14F-4D97-AF65-F5344CB8AC3E}">
        <p14:creationId xmlns:p14="http://schemas.microsoft.com/office/powerpoint/2010/main" val="132244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2.8</a:t>
            </a:r>
          </a:p>
        </p:txBody>
      </p:sp>
      <p:pic>
        <p:nvPicPr>
          <p:cNvPr id="2" name="Picture Placeholder 1" descr="This image has two figures. The first has two vectors, labeled “v” and “w.” They both have the same initial point. A third vector is drawn, labeled “v + w.” It is the diagonal of the parallelogram formed by having sides parallel to vectors v and w. The second figure is a triangle formed by having vector v on one side and vector w adjacent to v. The terminal point of v is the initial point of w. The third side is labeled “v + w.”"/>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013" r="-9013"/>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fontScale="85000" lnSpcReduction="10000"/>
              </a:bodyPr>
              <a:lstStyle/>
              <a:p>
                <a:r>
                  <a:rPr lang="en-US" sz="1600" dirty="0"/>
                  <a:t>To find </a:t>
                </a:r>
                <a14:m>
                  <m:oMath xmlns:m="http://schemas.openxmlformats.org/officeDocument/2006/math">
                    <m:r>
                      <a:rPr lang="en-US" sz="1600" b="1" i="0" dirty="0" smtClean="0">
                        <a:latin typeface="Cambria Math"/>
                      </a:rPr>
                      <m:t>𝐯</m:t>
                    </m:r>
                    <m:r>
                      <a:rPr lang="en-US" sz="1600" i="1" dirty="0">
                        <a:latin typeface="Cambria Math"/>
                      </a:rPr>
                      <m:t>+</m:t>
                    </m:r>
                    <m:r>
                      <a:rPr lang="en-US" sz="1600" b="1" i="0" dirty="0">
                        <a:latin typeface="Cambria Math"/>
                      </a:rPr>
                      <m:t>𝐰</m:t>
                    </m:r>
                  </m:oMath>
                </a14:m>
                <a:r>
                  <a:rPr lang="en-US" sz="1600" dirty="0"/>
                  <a:t>, align the vectors at their initial points or place the initial point of one vector at the terminal point of the other.</a:t>
                </a:r>
              </a:p>
              <a:p>
                <a:pPr marL="342900" indent="-342900">
                  <a:buFont typeface="+mj-lt"/>
                  <a:buAutoNum type="alphaLcParenR"/>
                </a:pPr>
                <a:r>
                  <a:rPr lang="en-US" sz="1600" dirty="0"/>
                  <a:t>The vector </a:t>
                </a:r>
                <a14:m>
                  <m:oMath xmlns:m="http://schemas.openxmlformats.org/officeDocument/2006/math">
                    <m:r>
                      <a:rPr lang="en-US" sz="1600" b="1" dirty="0">
                        <a:latin typeface="Cambria Math"/>
                      </a:rPr>
                      <m:t>𝐯</m:t>
                    </m:r>
                    <m:r>
                      <a:rPr lang="en-US" sz="1600" i="1" dirty="0">
                        <a:latin typeface="Cambria Math"/>
                      </a:rPr>
                      <m:t>+</m:t>
                    </m:r>
                    <m:r>
                      <a:rPr lang="en-US" sz="1600" b="1" dirty="0">
                        <a:latin typeface="Cambria Math"/>
                      </a:rPr>
                      <m:t>𝐰</m:t>
                    </m:r>
                  </m:oMath>
                </a14:m>
                <a:r>
                  <a:rPr lang="en-US" sz="1600" dirty="0"/>
                  <a:t> is the diagonal of the parallelogram with sides </a:t>
                </a:r>
                <a14:m>
                  <m:oMath xmlns:m="http://schemas.openxmlformats.org/officeDocument/2006/math">
                    <m:r>
                      <a:rPr lang="en-US" sz="1600" b="1" dirty="0">
                        <a:latin typeface="Cambria Math"/>
                      </a:rPr>
                      <m:t>𝐯</m:t>
                    </m:r>
                  </m:oMath>
                </a14:m>
                <a:r>
                  <a:rPr lang="en-US" sz="1600" dirty="0"/>
                  <a:t> and </a:t>
                </a:r>
                <a14:m>
                  <m:oMath xmlns:m="http://schemas.openxmlformats.org/officeDocument/2006/math">
                    <m:r>
                      <a:rPr lang="en-US" sz="1600" b="1" dirty="0">
                        <a:latin typeface="Cambria Math"/>
                      </a:rPr>
                      <m:t>𝐰</m:t>
                    </m:r>
                  </m:oMath>
                </a14:m>
                <a:endParaRPr lang="en-US" sz="1600" dirty="0"/>
              </a:p>
              <a:p>
                <a:pPr marL="342900" indent="-342900">
                  <a:buFont typeface="+mj-lt"/>
                  <a:buAutoNum type="alphaLcParenR"/>
                </a:pPr>
                <a:r>
                  <a:rPr lang="en-US" sz="1600" dirty="0"/>
                  <a:t>The vector </a:t>
                </a:r>
                <a14:m>
                  <m:oMath xmlns:m="http://schemas.openxmlformats.org/officeDocument/2006/math">
                    <m:r>
                      <a:rPr lang="en-US" sz="1600" b="1" dirty="0">
                        <a:latin typeface="Cambria Math"/>
                      </a:rPr>
                      <m:t>𝐯</m:t>
                    </m:r>
                    <m:r>
                      <a:rPr lang="en-US" sz="1600" i="1" dirty="0">
                        <a:latin typeface="Cambria Math"/>
                      </a:rPr>
                      <m:t>+</m:t>
                    </m:r>
                    <m:r>
                      <a:rPr lang="en-US" sz="1600" b="1" dirty="0">
                        <a:latin typeface="Cambria Math"/>
                      </a:rPr>
                      <m:t>𝐰</m:t>
                    </m:r>
                  </m:oMath>
                </a14:m>
                <a:r>
                  <a:rPr lang="en-US" sz="1600" dirty="0"/>
                  <a:t> is the third side of a triangle formed with </a:t>
                </a:r>
                <a14:m>
                  <m:oMath xmlns:m="http://schemas.openxmlformats.org/officeDocument/2006/math">
                    <m:r>
                      <a:rPr lang="en-US" sz="1600" b="1" dirty="0">
                        <a:latin typeface="Cambria Math"/>
                      </a:rPr>
                      <m:t>𝐰</m:t>
                    </m:r>
                  </m:oMath>
                </a14:m>
                <a:r>
                  <a:rPr lang="en-US" sz="1600" dirty="0"/>
                  <a:t> placed at the terminal point of </a:t>
                </a:r>
                <a14:m>
                  <m:oMath xmlns:m="http://schemas.openxmlformats.org/officeDocument/2006/math">
                    <m:r>
                      <a:rPr lang="en-US" sz="1600" b="1" dirty="0">
                        <a:latin typeface="Cambria Math"/>
                      </a:rPr>
                      <m:t>𝐯</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151" t="-2094"/>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8261817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2.87</a:t>
            </a:r>
            <a:endParaRPr lang="en-US" sz="2400" dirty="0">
              <a:solidFill>
                <a:srgbClr val="6CB255"/>
              </a:solidFill>
            </a:endParaRPr>
          </a:p>
        </p:txBody>
      </p:sp>
      <p:pic>
        <p:nvPicPr>
          <p:cNvPr id="2" name="Picture Placeholder 1" descr="This figure is of a table with two columns and three rows. The three rows represent the first 6 quadric surfaces: ellipsoid, hyperboloid of one sheet, and hyperboloid of two sheets. The equations and traces are in the first column. The second column has the graphs of the surfaces. The ellipsoid graph is a vertical oblong round shape. The hyperboloid of one sheet is circular on the top and the bottom and narrow in the middle. The hyperboloid in two sheets has two parabolic domes opposite of each other."/>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837" b="-1837"/>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Characteristics of Common Quadratic Surfaces: Ellipsoid, </a:t>
            </a:r>
            <a:r>
              <a:rPr lang="en-US" sz="1600" b="1" dirty="0">
                <a:solidFill>
                  <a:schemeClr val="tx1"/>
                </a:solidFill>
              </a:rPr>
              <a:t>Hyperboloid of One Sheet</a:t>
            </a:r>
            <a:r>
              <a:rPr lang="en-US" sz="1600" dirty="0">
                <a:solidFill>
                  <a:schemeClr val="tx1"/>
                </a:solidFill>
              </a:rPr>
              <a:t>, </a:t>
            </a:r>
            <a:r>
              <a:rPr lang="en-US" sz="1600" b="1" dirty="0">
                <a:solidFill>
                  <a:schemeClr val="tx1"/>
                </a:solidFill>
              </a:rPr>
              <a:t>Hyperboloid of Two Sheets</a:t>
            </a:r>
            <a:r>
              <a:rPr lang="en-US" sz="1600" dirty="0">
                <a:solidFill>
                  <a:schemeClr val="tx1"/>
                </a:solidFill>
              </a:rPr>
              <a: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9711397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2.88</a:t>
            </a:r>
            <a:endParaRPr lang="en-US" sz="2400" dirty="0">
              <a:solidFill>
                <a:srgbClr val="6CB255"/>
              </a:solidFill>
            </a:endParaRPr>
          </a:p>
        </p:txBody>
      </p:sp>
      <p:pic>
        <p:nvPicPr>
          <p:cNvPr id="2" name="Picture Placeholder 1" descr="This figure is of a table with two columns and three rows. The three rows represent the second 6 quadric surfaces: elliptic cone, elliptic paraboloid, and hyperbolic paraboloid. The equations and traces are in the first column. The second column has the graphs of the surfaces. The elliptic cone has two cones touching at the points. The elliptic paraboloid is similar to a cone but oblong. The hyperbolic paraboloid has a bend in the middle similar to a saddle."/>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3373" b="-3373"/>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Characteristics of Common Quadratic Surfaces: </a:t>
            </a:r>
            <a:r>
              <a:rPr lang="en-US" sz="1600" b="1" dirty="0">
                <a:solidFill>
                  <a:schemeClr val="tx1"/>
                </a:solidFill>
              </a:rPr>
              <a:t>Elliptic Cone</a:t>
            </a:r>
            <a:r>
              <a:rPr lang="en-US" sz="1600" dirty="0">
                <a:solidFill>
                  <a:schemeClr val="tx1"/>
                </a:solidFill>
              </a:rPr>
              <a:t>, </a:t>
            </a:r>
            <a:r>
              <a:rPr lang="en-US" sz="1600" b="1" dirty="0">
                <a:solidFill>
                  <a:schemeClr val="tx1"/>
                </a:solidFill>
              </a:rPr>
              <a:t>Elliptic </a:t>
            </a:r>
            <a:r>
              <a:rPr lang="en-US" sz="1600" b="1" dirty="0" err="1">
                <a:solidFill>
                  <a:schemeClr val="tx1"/>
                </a:solidFill>
              </a:rPr>
              <a:t>Paraboloid</a:t>
            </a:r>
            <a:r>
              <a:rPr lang="en-US" sz="1600" dirty="0">
                <a:solidFill>
                  <a:schemeClr val="tx1"/>
                </a:solidFill>
              </a:rPr>
              <a:t>, Hyperbolic </a:t>
            </a:r>
            <a:r>
              <a:rPr lang="en-US" sz="1600" dirty="0" err="1">
                <a:solidFill>
                  <a:schemeClr val="tx1"/>
                </a:solidFill>
              </a:rPr>
              <a:t>Paraboloid</a:t>
            </a:r>
            <a:r>
              <a:rPr lang="en-US" sz="1600" dirty="0">
                <a:solidFill>
                  <a:schemeClr val="tx1"/>
                </a:solidFill>
              </a:rPr>
              <a: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9478086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2.89</a:t>
            </a:r>
          </a:p>
        </p:txBody>
      </p:sp>
      <p:pic>
        <p:nvPicPr>
          <p:cNvPr id="2" name="Picture Placeholder 1" descr="This figure is the first octant of the 3-dimensional coordinate system. There is a point labeled “(x, y, z) = (r, theta, z).” In the x y-plane, there is a line segment extending to underneath the point. This line segment is labeled “r.” The angle between the line segment and the x-axis is theta. There is a line segment perpendicular to the x-axis. Along with the line segment labeled r, this line segment and the x-axis form a right triangle."/>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63330" r="-63330"/>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right triangle lies in the </a:t>
                </a:r>
                <a14:m>
                  <m:oMath xmlns:m="http://schemas.openxmlformats.org/officeDocument/2006/math">
                    <m:r>
                      <a:rPr lang="en-US" sz="1600" i="1" dirty="0" smtClean="0">
                        <a:latin typeface="Cambria Math"/>
                      </a:rPr>
                      <m:t>𝑥𝑦</m:t>
                    </m:r>
                  </m:oMath>
                </a14:m>
                <a:r>
                  <a:rPr lang="en-US" sz="1600" dirty="0"/>
                  <a:t>-plane. The length of the hypotenuse is </a:t>
                </a:r>
                <a14:m>
                  <m:oMath xmlns:m="http://schemas.openxmlformats.org/officeDocument/2006/math">
                    <m:r>
                      <a:rPr lang="en-US" sz="1600" i="1" dirty="0" smtClean="0">
                        <a:latin typeface="Cambria Math"/>
                      </a:rPr>
                      <m:t>𝑟</m:t>
                    </m:r>
                  </m:oMath>
                </a14:m>
                <a:r>
                  <a:rPr lang="en-US" sz="1600" dirty="0"/>
                  <a:t> and </a:t>
                </a:r>
                <a14:m>
                  <m:oMath xmlns:m="http://schemas.openxmlformats.org/officeDocument/2006/math">
                    <m:r>
                      <a:rPr lang="en-US" sz="1600" i="1" dirty="0" smtClean="0">
                        <a:latin typeface="Cambria Math"/>
                      </a:rPr>
                      <m:t>𝜃</m:t>
                    </m:r>
                  </m:oMath>
                </a14:m>
                <a:r>
                  <a:rPr lang="en-US" sz="1600" dirty="0"/>
                  <a:t> is the measure of the angle formed by the positive </a:t>
                </a:r>
                <a14:m>
                  <m:oMath xmlns:m="http://schemas.openxmlformats.org/officeDocument/2006/math">
                    <m:r>
                      <a:rPr lang="en-US" sz="1600" i="1" dirty="0">
                        <a:latin typeface="Cambria Math"/>
                      </a:rPr>
                      <m:t>𝑥</m:t>
                    </m:r>
                  </m:oMath>
                </a14:m>
                <a:r>
                  <a:rPr lang="en-US" sz="1600" dirty="0"/>
                  <a:t>-axis and the hypotenuse.	    The </a:t>
                </a:r>
                <a14:m>
                  <m:oMath xmlns:m="http://schemas.openxmlformats.org/officeDocument/2006/math">
                    <m:r>
                      <a:rPr lang="en-US" sz="1600" i="1" dirty="0" smtClean="0">
                        <a:latin typeface="Cambria Math"/>
                      </a:rPr>
                      <m:t>𝑧</m:t>
                    </m:r>
                  </m:oMath>
                </a14:m>
                <a:r>
                  <a:rPr lang="en-US" sz="1600" dirty="0"/>
                  <a:t>-coordinate describes the location of the point above or below the </a:t>
                </a:r>
                <a14:m>
                  <m:oMath xmlns:m="http://schemas.openxmlformats.org/officeDocument/2006/math">
                    <m:r>
                      <a:rPr lang="en-US" sz="1600" i="1" dirty="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531600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2.90</a:t>
            </a:r>
          </a:p>
        </p:txBody>
      </p:sp>
      <p:pic>
        <p:nvPicPr>
          <p:cNvPr id="2" name="Picture Placeholder 1" descr="This figure is the first quadrant of the rectangular coordinate system. There is a point labeled “P = (x, y, 0) = (r, theta, 0).” There is a line segment from the origin to point P. This line segment is labeled “r.” The angle between the x-axis and the line segment r is labeled “theta.” There is also a vertical line segment labeled “y” from P to the x-axis. It forms a right triangl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1074" r="-4107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Pythagorean theorem provides equation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a:rPr>
                          <m:t>𝑟</m:t>
                        </m:r>
                      </m:e>
                      <m:sup>
                        <m:r>
                          <a:rPr lang="en-US" sz="1600" b="0" i="1" dirty="0" smtClean="0">
                            <a:latin typeface="Cambria Math"/>
                          </a:rPr>
                          <m:t>2</m:t>
                        </m:r>
                      </m:sup>
                    </m:sSup>
                    <m:r>
                      <a:rPr lang="en-US" sz="1600" i="1" dirty="0" smtClean="0">
                        <a:latin typeface="Cambria Math"/>
                      </a:rPr>
                      <m:t>=</m:t>
                    </m:r>
                    <m:sSup>
                      <m:sSupPr>
                        <m:ctrlPr>
                          <a:rPr lang="en-US" sz="1600" i="1" dirty="0">
                            <a:latin typeface="Cambria Math" panose="02040503050406030204" pitchFamily="18" charset="0"/>
                          </a:rPr>
                        </m:ctrlPr>
                      </m:sSupPr>
                      <m:e>
                        <m:r>
                          <a:rPr lang="en-US" sz="1600" b="0" i="1" dirty="0" smtClean="0">
                            <a:latin typeface="Cambria Math"/>
                          </a:rPr>
                          <m:t>𝑥</m:t>
                        </m:r>
                      </m:e>
                      <m:sup>
                        <m:r>
                          <a:rPr lang="en-US" sz="1600" i="1" dirty="0">
                            <a:latin typeface="Cambria Math"/>
                          </a:rPr>
                          <m:t>2</m:t>
                        </m:r>
                      </m:sup>
                    </m:sSup>
                    <m:r>
                      <a:rPr lang="en-US" sz="1600" i="1" dirty="0">
                        <a:latin typeface="Cambria Math"/>
                      </a:rPr>
                      <m:t>+</m:t>
                    </m:r>
                    <m:sSup>
                      <m:sSupPr>
                        <m:ctrlPr>
                          <a:rPr lang="en-US" sz="1600" i="1" dirty="0">
                            <a:latin typeface="Cambria Math" panose="02040503050406030204" pitchFamily="18" charset="0"/>
                          </a:rPr>
                        </m:ctrlPr>
                      </m:sSupPr>
                      <m:e>
                        <m:r>
                          <a:rPr lang="en-US" sz="1600" b="0" i="1" dirty="0" smtClean="0">
                            <a:latin typeface="Cambria Math"/>
                          </a:rPr>
                          <m:t>𝑦</m:t>
                        </m:r>
                      </m:e>
                      <m:sup>
                        <m:r>
                          <a:rPr lang="en-US" sz="1600" i="1" dirty="0">
                            <a:latin typeface="Cambria Math"/>
                          </a:rPr>
                          <m:t>2</m:t>
                        </m:r>
                      </m:sup>
                    </m:sSup>
                  </m:oMath>
                </a14:m>
                <a:r>
                  <a:rPr lang="en-US" sz="1600" dirty="0"/>
                  <a:t>. Right-triangle relationships tell us that </a:t>
                </a:r>
                <a14:m>
                  <m:oMath xmlns:m="http://schemas.openxmlformats.org/officeDocument/2006/math">
                    <m:r>
                      <a:rPr lang="en-US" sz="1600" i="1" dirty="0" smtClean="0">
                        <a:latin typeface="Cambria Math"/>
                      </a:rPr>
                      <m:t>𝑥</m:t>
                    </m:r>
                    <m:r>
                      <a:rPr lang="en-US" sz="1600" i="1" dirty="0" smtClean="0">
                        <a:latin typeface="Cambria Math"/>
                      </a:rPr>
                      <m:t>=</m:t>
                    </m:r>
                    <m:r>
                      <a:rPr lang="en-US" sz="1600" i="1" dirty="0" smtClean="0">
                        <a:latin typeface="Cambria Math"/>
                      </a:rPr>
                      <m:t>𝑟</m:t>
                    </m:r>
                    <m:r>
                      <a:rPr lang="en-US" sz="1600" i="1" dirty="0" smtClean="0">
                        <a:latin typeface="Cambria Math"/>
                      </a:rPr>
                      <m:t> </m:t>
                    </m:r>
                    <m:r>
                      <m:rPr>
                        <m:sty m:val="p"/>
                      </m:rPr>
                      <a:rPr lang="en-US" sz="1600" i="1" dirty="0" err="1">
                        <a:latin typeface="Cambria Math"/>
                      </a:rPr>
                      <m:t>cos</m:t>
                    </m:r>
                    <m:r>
                      <a:rPr lang="en-US" sz="1600" i="1" dirty="0">
                        <a:latin typeface="Cambria Math"/>
                      </a:rPr>
                      <m:t>⁡</m:t>
                    </m:r>
                    <m:r>
                      <a:rPr lang="en-US" sz="1600" i="1" dirty="0">
                        <a:latin typeface="Cambria Math"/>
                      </a:rPr>
                      <m:t>𝜃</m:t>
                    </m:r>
                  </m:oMath>
                </a14:m>
                <a:r>
                  <a:rPr lang="en-US" sz="1600" dirty="0"/>
                  <a:t>, </a:t>
                </a:r>
                <a14:m>
                  <m:oMath xmlns:m="http://schemas.openxmlformats.org/officeDocument/2006/math">
                    <m:r>
                      <a:rPr lang="en-US" sz="1600" i="1" dirty="0" smtClean="0">
                        <a:latin typeface="Cambria Math"/>
                      </a:rPr>
                      <m:t>𝑦</m:t>
                    </m:r>
                    <m:r>
                      <a:rPr lang="en-US" sz="1600" i="1" dirty="0" smtClean="0">
                        <a:latin typeface="Cambria Math"/>
                      </a:rPr>
                      <m:t>=</m:t>
                    </m:r>
                    <m:r>
                      <a:rPr lang="en-US" sz="1600" i="1" dirty="0" smtClean="0">
                        <a:latin typeface="Cambria Math"/>
                      </a:rPr>
                      <m:t>𝑟</m:t>
                    </m:r>
                    <m:r>
                      <a:rPr lang="en-US" sz="1600" i="1" dirty="0" smtClean="0">
                        <a:latin typeface="Cambria Math"/>
                      </a:rPr>
                      <m:t> </m:t>
                    </m:r>
                    <m:r>
                      <m:rPr>
                        <m:sty m:val="p"/>
                      </m:rPr>
                      <a:rPr lang="en-US" sz="1600" i="1" dirty="0">
                        <a:latin typeface="Cambria Math"/>
                      </a:rPr>
                      <m:t>sin</m:t>
                    </m:r>
                    <m:r>
                      <a:rPr lang="en-US" sz="1600" i="1" dirty="0">
                        <a:latin typeface="Cambria Math"/>
                      </a:rPr>
                      <m:t>⁡</m:t>
                    </m:r>
                    <m:r>
                      <a:rPr lang="en-US" sz="1600" i="1" dirty="0">
                        <a:latin typeface="Cambria Math"/>
                      </a:rPr>
                      <m:t>𝜃</m:t>
                    </m:r>
                  </m:oMath>
                </a14:m>
                <a:r>
                  <a:rPr lang="en-US" sz="1600" dirty="0"/>
                  <a:t>, and </a:t>
                </a:r>
                <a14:m>
                  <m:oMath xmlns:m="http://schemas.openxmlformats.org/officeDocument/2006/math">
                    <m:r>
                      <m:rPr>
                        <m:sty m:val="p"/>
                      </m:rPr>
                      <a:rPr lang="en-US" sz="1600" i="1" dirty="0" smtClean="0">
                        <a:latin typeface="Cambria Math"/>
                      </a:rPr>
                      <m:t>tan</m:t>
                    </m:r>
                    <m:r>
                      <a:rPr lang="en-US" sz="1600" i="1" dirty="0" smtClean="0">
                        <a:latin typeface="Cambria Math"/>
                      </a:rPr>
                      <m:t>⁡</m:t>
                    </m:r>
                    <m:r>
                      <a:rPr lang="en-US" sz="1600" i="1" dirty="0" smtClean="0">
                        <a:latin typeface="Cambria Math"/>
                      </a:rPr>
                      <m:t>𝜃</m:t>
                    </m:r>
                    <m:r>
                      <a:rPr lang="en-US" sz="1600" i="1" dirty="0" smtClean="0">
                        <a:latin typeface="Cambria Math"/>
                      </a:rPr>
                      <m:t>=</m:t>
                    </m:r>
                    <m:r>
                      <a:rPr lang="en-US" sz="1600" i="1" dirty="0" smtClean="0">
                        <a:latin typeface="Cambria Math"/>
                      </a:rPr>
                      <m:t>𝑦</m:t>
                    </m:r>
                    <m:r>
                      <a:rPr lang="en-US" sz="1600" i="1" dirty="0" smtClean="0">
                        <a:latin typeface="Cambria Math"/>
                      </a:rPr>
                      <m:t>/</m:t>
                    </m:r>
                    <m:r>
                      <a:rPr lang="en-US" sz="1600" i="1" dirty="0" smtClean="0">
                        <a:latin typeface="Cambria Math"/>
                      </a:rPr>
                      <m:t>𝑥</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5863651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2.91</a:t>
            </a:r>
          </a:p>
        </p:txBody>
      </p:sp>
      <p:pic>
        <p:nvPicPr>
          <p:cNvPr id="2" name="Picture Placeholder 1" descr="This figure has 3 images. The first image is a plane in the 3-dimensional coordinate system. It is parallel to the y z-plane where x = c. The second image is a plane in the 3-dimensional coordinate system. It is parallel to the x z-plane where y = c. the third image is a plane in the 3-dimensional coordinate system where z = c."/>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984" b="-898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In rectangular coordinates, </a:t>
                </a:r>
                <a:r>
                  <a:rPr lang="en-US" sz="1600" dirty="0">
                    <a:solidFill>
                      <a:srgbClr val="6CB255"/>
                    </a:solidFill>
                  </a:rPr>
                  <a:t>(a)</a:t>
                </a:r>
                <a:r>
                  <a:rPr lang="en-US" sz="1600" dirty="0"/>
                  <a:t> surfaces of the form </a:t>
                </a:r>
                <a14:m>
                  <m:oMath xmlns:m="http://schemas.openxmlformats.org/officeDocument/2006/math">
                    <m:r>
                      <a:rPr lang="en-US" sz="1600" i="1" dirty="0" smtClean="0">
                        <a:latin typeface="Cambria Math"/>
                      </a:rPr>
                      <m:t>𝑥</m:t>
                    </m:r>
                    <m:r>
                      <a:rPr lang="en-US" sz="1600" i="1" dirty="0" smtClean="0">
                        <a:latin typeface="Cambria Math"/>
                      </a:rPr>
                      <m:t>=</m:t>
                    </m:r>
                    <m:r>
                      <a:rPr lang="en-US" sz="1600" i="1" dirty="0" smtClean="0">
                        <a:latin typeface="Cambria Math"/>
                      </a:rPr>
                      <m:t>𝑐</m:t>
                    </m:r>
                  </m:oMath>
                </a14:m>
                <a:r>
                  <a:rPr lang="en-US" sz="1600" dirty="0"/>
                  <a:t> are planes parallel to the    </a:t>
                </a:r>
                <a14:m>
                  <m:oMath xmlns:m="http://schemas.openxmlformats.org/officeDocument/2006/math">
                    <m:r>
                      <a:rPr lang="en-US" sz="1600" i="1" dirty="0" smtClean="0">
                        <a:latin typeface="Cambria Math"/>
                      </a:rPr>
                      <m:t>𝑦𝑧</m:t>
                    </m:r>
                  </m:oMath>
                </a14:m>
                <a:r>
                  <a:rPr lang="en-US" sz="1600" dirty="0"/>
                  <a:t>-plane, </a:t>
                </a:r>
                <a:r>
                  <a:rPr lang="en-US" sz="1600" dirty="0">
                    <a:solidFill>
                      <a:srgbClr val="6CB255"/>
                    </a:solidFill>
                  </a:rPr>
                  <a:t>(b)</a:t>
                </a:r>
                <a:r>
                  <a:rPr lang="en-US" sz="1600" dirty="0"/>
                  <a:t> surfaces of the form </a:t>
                </a:r>
                <a14:m>
                  <m:oMath xmlns:m="http://schemas.openxmlformats.org/officeDocument/2006/math">
                    <m:r>
                      <a:rPr lang="en-US" sz="1600" i="1" dirty="0" smtClean="0">
                        <a:latin typeface="Cambria Math"/>
                      </a:rPr>
                      <m:t>𝑦</m:t>
                    </m:r>
                    <m:r>
                      <a:rPr lang="en-US" sz="1600" i="1" dirty="0" smtClean="0">
                        <a:latin typeface="Cambria Math"/>
                      </a:rPr>
                      <m:t>=</m:t>
                    </m:r>
                    <m:r>
                      <a:rPr lang="en-US" sz="1600" i="1" dirty="0" smtClean="0">
                        <a:latin typeface="Cambria Math"/>
                      </a:rPr>
                      <m:t>𝑐</m:t>
                    </m:r>
                  </m:oMath>
                </a14:m>
                <a:r>
                  <a:rPr lang="en-US" sz="1600" dirty="0"/>
                  <a:t> are planes parallel to the </a:t>
                </a:r>
                <a14:m>
                  <m:oMath xmlns:m="http://schemas.openxmlformats.org/officeDocument/2006/math">
                    <m:r>
                      <a:rPr lang="en-US" sz="1600" i="1" dirty="0" smtClean="0">
                        <a:latin typeface="Cambria Math"/>
                      </a:rPr>
                      <m:t>𝑥𝑧</m:t>
                    </m:r>
                  </m:oMath>
                </a14:m>
                <a:r>
                  <a:rPr lang="en-US" sz="1600" dirty="0"/>
                  <a:t>-plane, and </a:t>
                </a:r>
                <a:r>
                  <a:rPr lang="en-US" sz="1600" dirty="0">
                    <a:solidFill>
                      <a:srgbClr val="6CB255"/>
                    </a:solidFill>
                  </a:rPr>
                  <a:t>(c)</a:t>
                </a:r>
                <a:r>
                  <a:rPr lang="en-US" sz="1600" dirty="0"/>
                  <a:t> surfaces of the form </a:t>
                </a:r>
                <a14:m>
                  <m:oMath xmlns:m="http://schemas.openxmlformats.org/officeDocument/2006/math">
                    <m:r>
                      <a:rPr lang="en-US" sz="1600" i="1" dirty="0" smtClean="0">
                        <a:latin typeface="Cambria Math"/>
                      </a:rPr>
                      <m:t>𝑧</m:t>
                    </m:r>
                    <m:r>
                      <a:rPr lang="en-US" sz="1600" i="1" dirty="0" smtClean="0">
                        <a:latin typeface="Cambria Math"/>
                      </a:rPr>
                      <m:t>=</m:t>
                    </m:r>
                    <m:r>
                      <a:rPr lang="en-US" sz="1600" i="1" dirty="0" smtClean="0">
                        <a:latin typeface="Cambria Math"/>
                      </a:rPr>
                      <m:t>𝑐</m:t>
                    </m:r>
                  </m:oMath>
                </a14:m>
                <a:r>
                  <a:rPr lang="en-US" sz="1600" dirty="0"/>
                  <a:t> are planes parallel to the </a:t>
                </a:r>
                <a14:m>
                  <m:oMath xmlns:m="http://schemas.openxmlformats.org/officeDocument/2006/math">
                    <m:r>
                      <a:rPr lang="en-US" sz="1600" i="1" dirty="0"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268546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2.92</a:t>
            </a:r>
          </a:p>
        </p:txBody>
      </p:sp>
      <p:pic>
        <p:nvPicPr>
          <p:cNvPr id="2" name="Picture Placeholder 1" descr="This figure has 3 images. The first image is a right circular cylinder in the 3-dimensional coordinate system. It has the z-axis in the middle. The second image is a plane in the 3-dimensional coordinate system. It is vertical with the z-axis on one edge. The third image is a plane in the 3-dimensional coordinate system where z = c."/>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984" b="-898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In cylindrical coordinates, </a:t>
                </a:r>
                <a:r>
                  <a:rPr lang="en-US" sz="1600" dirty="0">
                    <a:solidFill>
                      <a:srgbClr val="6CB255"/>
                    </a:solidFill>
                  </a:rPr>
                  <a:t>(a)</a:t>
                </a:r>
                <a:r>
                  <a:rPr lang="en-US" sz="1600" dirty="0"/>
                  <a:t> surfaces of the form </a:t>
                </a:r>
                <a14:m>
                  <m:oMath xmlns:m="http://schemas.openxmlformats.org/officeDocument/2006/math">
                    <m:r>
                      <a:rPr lang="en-US" sz="1600" i="1" dirty="0" smtClean="0">
                        <a:latin typeface="Cambria Math"/>
                      </a:rPr>
                      <m:t>𝑟</m:t>
                    </m:r>
                    <m:r>
                      <a:rPr lang="en-US" sz="1600" i="1" dirty="0" smtClean="0">
                        <a:latin typeface="Cambria Math"/>
                      </a:rPr>
                      <m:t>=</m:t>
                    </m:r>
                    <m:r>
                      <a:rPr lang="en-US" sz="1600" i="1" dirty="0" smtClean="0">
                        <a:latin typeface="Cambria Math"/>
                      </a:rPr>
                      <m:t>𝑐</m:t>
                    </m:r>
                  </m:oMath>
                </a14:m>
                <a:r>
                  <a:rPr lang="en-US" sz="1600" dirty="0"/>
                  <a:t> are vertical cylinders of    radius </a:t>
                </a:r>
                <a14:m>
                  <m:oMath xmlns:m="http://schemas.openxmlformats.org/officeDocument/2006/math">
                    <m:r>
                      <a:rPr lang="en-US" sz="1600" i="1" dirty="0" smtClean="0">
                        <a:latin typeface="Cambria Math"/>
                      </a:rPr>
                      <m:t>𝑟</m:t>
                    </m:r>
                  </m:oMath>
                </a14:m>
                <a:r>
                  <a:rPr lang="en-US" sz="1600" dirty="0"/>
                  <a:t>, </a:t>
                </a:r>
                <a:r>
                  <a:rPr lang="en-US" sz="1600" dirty="0">
                    <a:solidFill>
                      <a:srgbClr val="6CB255"/>
                    </a:solidFill>
                  </a:rPr>
                  <a:t>(b)</a:t>
                </a:r>
                <a:r>
                  <a:rPr lang="en-US" sz="1600" dirty="0"/>
                  <a:t> surfaces of the form </a:t>
                </a:r>
                <a14:m>
                  <m:oMath xmlns:m="http://schemas.openxmlformats.org/officeDocument/2006/math">
                    <m:r>
                      <a:rPr lang="en-US" sz="1600" i="1" dirty="0" smtClean="0">
                        <a:latin typeface="Cambria Math"/>
                      </a:rPr>
                      <m:t>𝜃</m:t>
                    </m:r>
                    <m:r>
                      <a:rPr lang="en-US" sz="1600" b="0" i="1" dirty="0" smtClean="0">
                        <a:latin typeface="Cambria Math"/>
                      </a:rPr>
                      <m:t>=</m:t>
                    </m:r>
                    <m:r>
                      <a:rPr lang="en-US" sz="1600" i="1" dirty="0" smtClean="0">
                        <a:latin typeface="Cambria Math"/>
                      </a:rPr>
                      <m:t>𝑐</m:t>
                    </m:r>
                  </m:oMath>
                </a14:m>
                <a:r>
                  <a:rPr lang="en-US" sz="1600" dirty="0"/>
                  <a:t> are half-planes at angle </a:t>
                </a:r>
                <a14:m>
                  <m:oMath xmlns:m="http://schemas.openxmlformats.org/officeDocument/2006/math">
                    <m:r>
                      <a:rPr lang="en-US" sz="1600" i="1" dirty="0" smtClean="0">
                        <a:latin typeface="Cambria Math"/>
                      </a:rPr>
                      <m:t>𝜃</m:t>
                    </m:r>
                  </m:oMath>
                </a14:m>
                <a:r>
                  <a:rPr lang="en-US" sz="1600" dirty="0"/>
                  <a:t> from the </a:t>
                </a:r>
                <a14:m>
                  <m:oMath xmlns:m="http://schemas.openxmlformats.org/officeDocument/2006/math">
                    <m:r>
                      <a:rPr lang="en-US" sz="1600" b="0" i="1" dirty="0" smtClean="0">
                        <a:latin typeface="Cambria Math"/>
                      </a:rPr>
                      <m:t>𝑥</m:t>
                    </m:r>
                  </m:oMath>
                </a14:m>
                <a:r>
                  <a:rPr lang="en-US" sz="1600" dirty="0"/>
                  <a:t>-axis,	    and </a:t>
                </a:r>
                <a:r>
                  <a:rPr lang="en-US" sz="1600" dirty="0">
                    <a:solidFill>
                      <a:srgbClr val="6CB255"/>
                    </a:solidFill>
                  </a:rPr>
                  <a:t>(c)</a:t>
                </a:r>
                <a:r>
                  <a:rPr lang="en-US" sz="1600" dirty="0"/>
                  <a:t> surfaces of the form </a:t>
                </a:r>
                <a14:m>
                  <m:oMath xmlns:m="http://schemas.openxmlformats.org/officeDocument/2006/math">
                    <m:r>
                      <a:rPr lang="en-US" sz="1600" i="1" dirty="0" smtClean="0">
                        <a:latin typeface="Cambria Math"/>
                      </a:rPr>
                      <m:t>𝑧</m:t>
                    </m:r>
                    <m:r>
                      <a:rPr lang="en-US" sz="1600" i="1" dirty="0" smtClean="0">
                        <a:latin typeface="Cambria Math"/>
                      </a:rPr>
                      <m:t>=</m:t>
                    </m:r>
                    <m:r>
                      <a:rPr lang="en-US" sz="1600" i="1" dirty="0" smtClean="0">
                        <a:latin typeface="Cambria Math"/>
                      </a:rPr>
                      <m:t>𝑐</m:t>
                    </m:r>
                  </m:oMath>
                </a14:m>
                <a:r>
                  <a:rPr lang="en-US" sz="1600" dirty="0"/>
                  <a:t> are planes parallel to the </a:t>
                </a:r>
                <a14:m>
                  <m:oMath xmlns:m="http://schemas.openxmlformats.org/officeDocument/2006/math">
                    <m:r>
                      <a:rPr lang="en-US" sz="1600" b="0" i="1" dirty="0"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0790696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2.93</a:t>
            </a:r>
          </a:p>
        </p:txBody>
      </p:sp>
      <p:pic>
        <p:nvPicPr>
          <p:cNvPr id="2" name="Picture Placeholder 1" descr="This figure is the 3-dimensional coordinate system. It has a point where r = 4, z = -2 and theta = 2 pi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884" r="-3288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projection of the point in the </a:t>
                </a:r>
                <a14:m>
                  <m:oMath xmlns:m="http://schemas.openxmlformats.org/officeDocument/2006/math">
                    <m:r>
                      <a:rPr lang="en-US" sz="1600" i="1" dirty="0" smtClean="0">
                        <a:latin typeface="Cambria Math"/>
                      </a:rPr>
                      <m:t>𝑥𝑦</m:t>
                    </m:r>
                  </m:oMath>
                </a14:m>
                <a:r>
                  <a:rPr lang="en-US" sz="1600" dirty="0"/>
                  <a:t>-plane is 4 units from the origin. The line from the origin to the point’s projection forms an angle of </a:t>
                </a:r>
                <a14:m>
                  <m:oMath xmlns:m="http://schemas.openxmlformats.org/officeDocument/2006/math">
                    <m:f>
                      <m:fPr>
                        <m:ctrlPr>
                          <a:rPr lang="en-US" sz="1600" i="1" dirty="0" smtClean="0">
                            <a:latin typeface="Cambria Math" panose="02040503050406030204" pitchFamily="18" charset="0"/>
                          </a:rPr>
                        </m:ctrlPr>
                      </m:fPr>
                      <m:num>
                        <m:r>
                          <a:rPr lang="en-US" sz="1600" i="1" dirty="0">
                            <a:latin typeface="Cambria Math"/>
                          </a:rPr>
                          <m:t>2</m:t>
                        </m:r>
                        <m:r>
                          <a:rPr lang="en-US" sz="1600" i="1" dirty="0">
                            <a:latin typeface="Cambria Math"/>
                          </a:rPr>
                          <m:t>𝜋</m:t>
                        </m:r>
                      </m:num>
                      <m:den>
                        <m:r>
                          <a:rPr lang="en-US" sz="1600" i="1" dirty="0">
                            <a:latin typeface="Cambria Math"/>
                          </a:rPr>
                          <m:t>3</m:t>
                        </m:r>
                      </m:den>
                    </m:f>
                  </m:oMath>
                </a14:m>
                <a:r>
                  <a:rPr lang="en-US" sz="1600" dirty="0"/>
                  <a:t> with the positive </a:t>
                </a:r>
                <a14:m>
                  <m:oMath xmlns:m="http://schemas.openxmlformats.org/officeDocument/2006/math">
                    <m:r>
                      <a:rPr lang="en-US" sz="1600" i="1" dirty="0" smtClean="0">
                        <a:latin typeface="Cambria Math"/>
                      </a:rPr>
                      <m:t>𝑥</m:t>
                    </m:r>
                  </m:oMath>
                </a14:m>
                <a:r>
                  <a:rPr lang="en-US" sz="1600" dirty="0"/>
                  <a:t>-axis. The point lies 2 units below the </a:t>
                </a:r>
                <a14:m>
                  <m:oMath xmlns:m="http://schemas.openxmlformats.org/officeDocument/2006/math">
                    <m:r>
                      <a:rPr lang="en-US" sz="1600" i="1" dirty="0"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2447992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2.94</a:t>
            </a:r>
            <a:endParaRPr lang="en-US" sz="2400" dirty="0">
              <a:solidFill>
                <a:srgbClr val="6CB255"/>
              </a:solidFill>
            </a:endParaRPr>
          </a:p>
        </p:txBody>
      </p:sp>
      <p:pic>
        <p:nvPicPr>
          <p:cNvPr id="2" name="Picture Placeholder 1" descr="This figure is the first quadrant of the 3-dimensional coordinate system. There is a plane attached to the z-axis, dividing the x y-plane with a diagonal line. The angle between the x-axis and this plane is pi/4."/>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6453" r="-16453"/>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In polar coordinates, the equation </a:t>
                </a:r>
                <a14:m>
                  <m:oMath xmlns:m="http://schemas.openxmlformats.org/officeDocument/2006/math">
                    <m:r>
                      <a:rPr lang="en-US" sz="1600" i="1" dirty="0" smtClean="0">
                        <a:solidFill>
                          <a:schemeClr val="tx1"/>
                        </a:solidFill>
                        <a:latin typeface="Cambria Math"/>
                      </a:rPr>
                      <m:t>𝜃</m:t>
                    </m:r>
                    <m:r>
                      <a:rPr lang="en-US" sz="1600" i="1" dirty="0" smtClean="0">
                        <a:solidFill>
                          <a:schemeClr val="tx1"/>
                        </a:solidFill>
                        <a:latin typeface="Cambria Math"/>
                      </a:rPr>
                      <m:t>=</m:t>
                    </m:r>
                    <m:r>
                      <a:rPr lang="en-US" sz="1600" i="1" dirty="0" smtClean="0">
                        <a:solidFill>
                          <a:schemeClr val="tx1"/>
                        </a:solidFill>
                        <a:latin typeface="Cambria Math"/>
                      </a:rPr>
                      <m:t>𝜋</m:t>
                    </m:r>
                    <m:r>
                      <a:rPr lang="en-US" sz="1600" i="1" dirty="0" smtClean="0">
                        <a:solidFill>
                          <a:schemeClr val="tx1"/>
                        </a:solidFill>
                        <a:latin typeface="Cambria Math"/>
                      </a:rPr>
                      <m:t>/4</m:t>
                    </m:r>
                  </m:oMath>
                </a14:m>
                <a:r>
                  <a:rPr lang="en-US" sz="1600" dirty="0">
                    <a:solidFill>
                      <a:schemeClr val="tx1"/>
                    </a:solidFill>
                  </a:rPr>
                  <a:t> describes the ray extending diagonally through the first quadrant.     In three dimensions, this same equation describes a half-plane.</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216419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2.95</a:t>
            </a:r>
          </a:p>
        </p:txBody>
      </p:sp>
      <p:pic>
        <p:nvPicPr>
          <p:cNvPr id="2" name="Picture Placeholder 1" descr="This figure is a sphere. It has the z-axis through the center vertically. The point of intersection with the z-axis and the sphere is (0, 0, 3). There is also the y-axis through the center of the sphere horizontally. The intersection of the sphere and the y-axis is the point (0, 3, 0)."/>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56415" r="-56415"/>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sphere centered at the origin with radius 3 can be described by the cylindrical equation </a:t>
                </a:r>
                <a14:m>
                  <m:oMath xmlns:m="http://schemas.openxmlformats.org/officeDocument/2006/math">
                    <m:sSup>
                      <m:sSupPr>
                        <m:ctrlPr>
                          <a:rPr lang="en-US" sz="1600" i="1" dirty="0">
                            <a:latin typeface="Cambria Math" panose="02040503050406030204" pitchFamily="18" charset="0"/>
                          </a:rPr>
                        </m:ctrlPr>
                      </m:sSupPr>
                      <m:e>
                        <m:r>
                          <a:rPr lang="en-US" sz="1600" b="0" i="1" dirty="0" smtClean="0">
                            <a:latin typeface="Cambria Math"/>
                          </a:rPr>
                          <m:t>𝑟</m:t>
                        </m:r>
                      </m:e>
                      <m:sup>
                        <m:r>
                          <a:rPr lang="en-US" sz="1600" i="1" dirty="0">
                            <a:latin typeface="Cambria Math"/>
                          </a:rPr>
                          <m:t>2</m:t>
                        </m:r>
                      </m:sup>
                    </m:sSup>
                    <m:r>
                      <a:rPr lang="en-US" sz="1600" b="0" i="1" dirty="0" smtClean="0">
                        <a:latin typeface="Cambria Math"/>
                      </a:rPr>
                      <m:t>+</m:t>
                    </m:r>
                    <m:sSup>
                      <m:sSupPr>
                        <m:ctrlPr>
                          <a:rPr lang="en-US" sz="1600" i="1" dirty="0" smtClean="0">
                            <a:latin typeface="Cambria Math" panose="02040503050406030204" pitchFamily="18" charset="0"/>
                          </a:rPr>
                        </m:ctrlPr>
                      </m:sSupPr>
                      <m:e>
                        <m:r>
                          <a:rPr lang="en-US" sz="1600" b="0" i="1" dirty="0" smtClean="0">
                            <a:latin typeface="Cambria Math"/>
                          </a:rPr>
                          <m:t>𝑧</m:t>
                        </m:r>
                      </m:e>
                      <m:sup>
                        <m:r>
                          <a:rPr lang="en-US" sz="1600" b="0" i="1" dirty="0" smtClean="0">
                            <a:latin typeface="Cambria Math"/>
                          </a:rPr>
                          <m:t>2</m:t>
                        </m:r>
                      </m:sup>
                    </m:sSup>
                    <m:r>
                      <a:rPr lang="en-US" sz="1600" b="0" i="1" dirty="0" smtClean="0">
                        <a:latin typeface="Cambria Math"/>
                      </a:rPr>
                      <m:t>=</m:t>
                    </m:r>
                    <m:r>
                      <a:rPr lang="en-US" sz="1600" i="1" dirty="0">
                        <a:latin typeface="Cambria Math"/>
                      </a:rPr>
                      <m:t>9</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9455789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2.96</a:t>
            </a:r>
          </a:p>
        </p:txBody>
      </p:sp>
      <p:pic>
        <p:nvPicPr>
          <p:cNvPr id="2" name="Picture Placeholder 1" descr="This figure is the 3-dimensional coordinate system. It has an elliptic cone with the z-axis down the center. The two cones, one right side up, the other upside down, meet at the origi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021" b="-6021"/>
          <a:stretch>
            <a:fillRect/>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The traces in planes parallel to the      </a:t>
                </a:r>
                <a14:m>
                  <m:oMath xmlns:m="http://schemas.openxmlformats.org/officeDocument/2006/math">
                    <m:r>
                      <a:rPr lang="en-US" sz="1600" i="1" dirty="0" smtClean="0">
                        <a:solidFill>
                          <a:schemeClr val="tx1"/>
                        </a:solidFill>
                        <a:latin typeface="Cambria Math"/>
                      </a:rPr>
                      <m:t>𝑥𝑦</m:t>
                    </m:r>
                  </m:oMath>
                </a14:m>
                <a:r>
                  <a:rPr lang="en-US" sz="1600" dirty="0">
                    <a:solidFill>
                      <a:schemeClr val="tx1"/>
                    </a:solidFill>
                  </a:rPr>
                  <a:t>-plane are circles. The radius of the circles increases as </a:t>
                </a:r>
                <a14:m>
                  <m:oMath xmlns:m="http://schemas.openxmlformats.org/officeDocument/2006/math">
                    <m:r>
                      <a:rPr lang="en-US" sz="1600" i="1" dirty="0" smtClean="0">
                        <a:solidFill>
                          <a:schemeClr val="tx1"/>
                        </a:solidFill>
                        <a:latin typeface="Cambria Math"/>
                      </a:rPr>
                      <m:t>𝑧</m:t>
                    </m:r>
                  </m:oMath>
                </a14:m>
                <a:r>
                  <a:rPr lang="en-US" sz="1600" dirty="0">
                    <a:solidFill>
                      <a:schemeClr val="tx1"/>
                    </a:solidFill>
                  </a:rPr>
                  <a:t> increases.</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2990111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2.9</a:t>
            </a:r>
          </a:p>
        </p:txBody>
      </p:sp>
      <p:pic>
        <p:nvPicPr>
          <p:cNvPr id="2" name="Picture Placeholder 1" descr="This figure is a triangle formed by having vector 2v on one side and vector -w adjacent to 2v. The terminal point of 2v is the initial point of -w. The third side is labeled “2v - w.”"/>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4582" r="-34582"/>
          <a:stretch>
            <a:fillRect/>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To find </a:t>
                </a:r>
                <a14:m>
                  <m:oMath xmlns:m="http://schemas.openxmlformats.org/officeDocument/2006/math">
                    <m:r>
                      <a:rPr lang="en-US" sz="1600" i="0" dirty="0" smtClean="0">
                        <a:solidFill>
                          <a:srgbClr val="000000"/>
                        </a:solidFill>
                        <a:latin typeface="Cambria Math"/>
                      </a:rPr>
                      <m:t>2</m:t>
                    </m:r>
                    <m:r>
                      <a:rPr lang="en-US" sz="1600" b="1" i="0" dirty="0" smtClean="0">
                        <a:solidFill>
                          <a:srgbClr val="000000"/>
                        </a:solidFill>
                        <a:latin typeface="Cambria Math"/>
                      </a:rPr>
                      <m:t>𝐯</m:t>
                    </m:r>
                    <m:r>
                      <a:rPr lang="en-US" sz="1600" i="0" dirty="0" smtClean="0">
                        <a:solidFill>
                          <a:srgbClr val="000000"/>
                        </a:solidFill>
                        <a:latin typeface="Cambria Math"/>
                      </a:rPr>
                      <m:t>−</m:t>
                    </m:r>
                    <m:r>
                      <a:rPr lang="en-US" sz="1600" b="1" i="0" dirty="0" smtClean="0">
                        <a:solidFill>
                          <a:srgbClr val="000000"/>
                        </a:solidFill>
                        <a:latin typeface="Cambria Math"/>
                      </a:rPr>
                      <m:t>𝐰</m:t>
                    </m:r>
                  </m:oMath>
                </a14:m>
                <a:r>
                  <a:rPr lang="en-US" sz="1600" dirty="0">
                    <a:solidFill>
                      <a:srgbClr val="000000"/>
                    </a:solidFill>
                  </a:rPr>
                  <a:t>, simply add </a:t>
                </a:r>
                <a14:m>
                  <m:oMath xmlns:m="http://schemas.openxmlformats.org/officeDocument/2006/math">
                    <m:r>
                      <a:rPr lang="en-US" sz="1600" i="0" dirty="0" smtClean="0">
                        <a:solidFill>
                          <a:srgbClr val="000000"/>
                        </a:solidFill>
                        <a:latin typeface="Cambria Math"/>
                      </a:rPr>
                      <m:t>2</m:t>
                    </m:r>
                    <m:r>
                      <a:rPr lang="en-US" sz="1600" b="1" i="0" dirty="0" smtClean="0">
                        <a:solidFill>
                          <a:srgbClr val="000000"/>
                        </a:solidFill>
                        <a:latin typeface="Cambria Math"/>
                      </a:rPr>
                      <m:t>𝐯</m:t>
                    </m:r>
                    <m:r>
                      <a:rPr lang="en-US" sz="1600" i="0" dirty="0" smtClean="0">
                        <a:solidFill>
                          <a:srgbClr val="000000"/>
                        </a:solidFill>
                        <a:latin typeface="Cambria Math"/>
                      </a:rPr>
                      <m:t>+(</m:t>
                    </m:r>
                    <m:r>
                      <a:rPr lang="en-US" sz="1600" i="0" dirty="0">
                        <a:solidFill>
                          <a:srgbClr val="000000"/>
                        </a:solidFill>
                        <a:latin typeface="Cambria Math"/>
                      </a:rPr>
                      <m:t>−</m:t>
                    </m:r>
                    <m:r>
                      <a:rPr lang="en-US" sz="1600" b="1" i="0" dirty="0">
                        <a:solidFill>
                          <a:srgbClr val="000000"/>
                        </a:solidFill>
                        <a:latin typeface="Cambria Math"/>
                      </a:rPr>
                      <m:t>𝐰</m:t>
                    </m:r>
                    <m:r>
                      <a:rPr lang="en-US" sz="1600" i="0" dirty="0">
                        <a:solidFill>
                          <a:srgbClr val="000000"/>
                        </a:solidFill>
                        <a:latin typeface="Cambria Math"/>
                      </a:rPr>
                      <m:t>)</m:t>
                    </m:r>
                  </m:oMath>
                </a14:m>
                <a:r>
                  <a:rPr lang="en-US" sz="1600" dirty="0">
                    <a:solidFill>
                      <a:srgbClr val="000000"/>
                    </a:solidFill>
                  </a:rPr>
                  <a:t>.</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385158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2.97</a:t>
            </a:r>
          </a:p>
        </p:txBody>
      </p:sp>
      <p:pic>
        <p:nvPicPr>
          <p:cNvPr id="2" name="Picture Placeholder 1" descr="This figure is the first quadrant of the 3-dimensional coordinate system. It has a point labeled “(x, y, z) = (rho, theta, phi).” There is a line segment from the origin to the point. It is labeled “rho.” The angle between this line segment and the z-axis is phi. There is a line segment in the x y-plane from the origin to the shadow of the point. This segment is labeled “r.” The angle between the x-axis and r is theta."/>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2325" b="-12325"/>
          <a:stretch>
            <a:fillRect/>
          </a:stretch>
        </p:blipFill>
        <p:spPr>
          <a:xfrm>
            <a:off x="457200" y="1108377"/>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The relationship among spherical, rectangular, and cylindrical coordinates.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9333240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2.98</a:t>
            </a:r>
          </a:p>
        </p:txBody>
      </p:sp>
      <p:pic>
        <p:nvPicPr>
          <p:cNvPr id="2" name="Picture Placeholder 1" descr="This figure is the first quadrant of the 3-dimensional coordinate system. It has a point labeled “(x, y, z) = (r, theta, z) = (rho, theta, phi).” There is a line segment from the origin to the point. It is labeled “rho.” The angle between this line segment and the z-axis is phi. There is a line segment in the x y-plane from the origin to the shadow of the point. This segment is labeled “r.” The angle between the x-axis and r is theta.The distance from r to the point is labeled “z.”"/>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2349" b="-12349"/>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The equations that convert from one system to another are derived from right-triangle relationships.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1426361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2.99</a:t>
            </a:r>
          </a:p>
        </p:txBody>
      </p:sp>
      <p:pic>
        <p:nvPicPr>
          <p:cNvPr id="2" name="Picture Placeholder 1" descr="This figure has three images. The first image is a sphere centered in the 3-dimensional coordinate system. The second figure is a vertical plane with an edge on the z-axis in the 3-dimensional coordinate system. The third image is an elliptical cone with the center at the origin of the 3-dimensional coordinate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611" b="-161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In spherical coordinates, surfaces of the form </a:t>
                </a:r>
                <a14:m>
                  <m:oMath xmlns:m="http://schemas.openxmlformats.org/officeDocument/2006/math">
                    <m:r>
                      <a:rPr lang="en-US" sz="1600" i="1" dirty="0" smtClean="0">
                        <a:latin typeface="Cambria Math"/>
                      </a:rPr>
                      <m:t>𝜌</m:t>
                    </m:r>
                    <m:r>
                      <a:rPr lang="en-US" sz="1600" i="1" dirty="0" smtClean="0">
                        <a:latin typeface="Cambria Math"/>
                      </a:rPr>
                      <m:t>=</m:t>
                    </m:r>
                    <m:r>
                      <a:rPr lang="en-US" sz="1600" i="1" dirty="0" smtClean="0">
                        <a:latin typeface="Cambria Math"/>
                      </a:rPr>
                      <m:t>𝑐</m:t>
                    </m:r>
                  </m:oMath>
                </a14:m>
                <a:r>
                  <a:rPr lang="en-US" sz="1600" dirty="0"/>
                  <a:t> are spheres of radius </a:t>
                </a:r>
                <a14:m>
                  <m:oMath xmlns:m="http://schemas.openxmlformats.org/officeDocument/2006/math">
                    <m:r>
                      <a:rPr lang="en-US" sz="1600" i="1" dirty="0" smtClean="0">
                        <a:latin typeface="Cambria Math"/>
                      </a:rPr>
                      <m:t>𝜌</m:t>
                    </m:r>
                  </m:oMath>
                </a14:m>
                <a:r>
                  <a:rPr lang="en-US" sz="1600" dirty="0"/>
                  <a:t> </a:t>
                </a:r>
                <a:r>
                  <a:rPr lang="en-US" sz="1600" dirty="0">
                    <a:solidFill>
                      <a:srgbClr val="6CB255"/>
                    </a:solidFill>
                  </a:rPr>
                  <a:t>(a)</a:t>
                </a:r>
                <a:r>
                  <a:rPr lang="en-US" sz="1600" dirty="0"/>
                  <a:t>, surfaces of the form </a:t>
                </a:r>
                <a14:m>
                  <m:oMath xmlns:m="http://schemas.openxmlformats.org/officeDocument/2006/math">
                    <m:r>
                      <a:rPr lang="en-US" sz="1600" i="1" dirty="0" smtClean="0">
                        <a:latin typeface="Cambria Math"/>
                      </a:rPr>
                      <m:t>𝜃</m:t>
                    </m:r>
                    <m:r>
                      <a:rPr lang="en-US" sz="1600" i="1" dirty="0" smtClean="0">
                        <a:latin typeface="Cambria Math"/>
                      </a:rPr>
                      <m:t>=</m:t>
                    </m:r>
                    <m:r>
                      <a:rPr lang="en-US" sz="1600" i="1" dirty="0" smtClean="0">
                        <a:latin typeface="Cambria Math"/>
                      </a:rPr>
                      <m:t>𝑐</m:t>
                    </m:r>
                  </m:oMath>
                </a14:m>
                <a:r>
                  <a:rPr lang="en-US" sz="1600" dirty="0"/>
                  <a:t> are half-planes at an angle </a:t>
                </a:r>
                <a14:m>
                  <m:oMath xmlns:m="http://schemas.openxmlformats.org/officeDocument/2006/math">
                    <m:r>
                      <a:rPr lang="en-US" sz="1600" i="1" dirty="0" smtClean="0">
                        <a:latin typeface="Cambria Math"/>
                      </a:rPr>
                      <m:t>𝜃</m:t>
                    </m:r>
                  </m:oMath>
                </a14:m>
                <a:r>
                  <a:rPr lang="en-US" sz="1600" dirty="0"/>
                  <a:t> from the </a:t>
                </a:r>
                <a14:m>
                  <m:oMath xmlns:m="http://schemas.openxmlformats.org/officeDocument/2006/math">
                    <m:r>
                      <a:rPr lang="en-US" sz="1600" b="0" i="1" dirty="0" smtClean="0">
                        <a:latin typeface="Cambria Math"/>
                      </a:rPr>
                      <m:t>𝑥</m:t>
                    </m:r>
                  </m:oMath>
                </a14:m>
                <a:r>
                  <a:rPr lang="en-US" sz="1600" dirty="0"/>
                  <a:t>-axis </a:t>
                </a:r>
                <a:r>
                  <a:rPr lang="en-US" sz="1600" dirty="0">
                    <a:solidFill>
                      <a:srgbClr val="6CB255"/>
                    </a:solidFill>
                  </a:rPr>
                  <a:t>(b)</a:t>
                </a:r>
                <a:r>
                  <a:rPr lang="en-US" sz="1600" dirty="0"/>
                  <a:t>, and surfaces of the form </a:t>
                </a:r>
                <a14:m>
                  <m:oMath xmlns:m="http://schemas.openxmlformats.org/officeDocument/2006/math">
                    <m:r>
                      <a:rPr lang="en-US" sz="1600" i="1" dirty="0" smtClean="0">
                        <a:latin typeface="Cambria Math"/>
                      </a:rPr>
                      <m:t>𝜙</m:t>
                    </m:r>
                    <m:r>
                      <a:rPr lang="en-US" sz="1600" i="1" dirty="0" smtClean="0">
                        <a:latin typeface="Cambria Math"/>
                      </a:rPr>
                      <m:t>=</m:t>
                    </m:r>
                    <m:r>
                      <a:rPr lang="en-US" sz="1600" i="1" dirty="0" smtClean="0">
                        <a:latin typeface="Cambria Math"/>
                      </a:rPr>
                      <m:t>𝑐</m:t>
                    </m:r>
                  </m:oMath>
                </a14:m>
                <a:r>
                  <a:rPr lang="en-US" sz="1600" dirty="0"/>
                  <a:t> are half-cones at an angle </a:t>
                </a:r>
                <a14:m>
                  <m:oMath xmlns:m="http://schemas.openxmlformats.org/officeDocument/2006/math">
                    <m:r>
                      <a:rPr lang="en-US" sz="1600" i="1" dirty="0" smtClean="0">
                        <a:latin typeface="Cambria Math"/>
                      </a:rPr>
                      <m:t>𝜙</m:t>
                    </m:r>
                  </m:oMath>
                </a14:m>
                <a:r>
                  <a:rPr lang="en-US" sz="1600" dirty="0"/>
                  <a:t> from the </a:t>
                </a:r>
                <a14:m>
                  <m:oMath xmlns:m="http://schemas.openxmlformats.org/officeDocument/2006/math">
                    <m:r>
                      <a:rPr lang="en-US" sz="1600" b="0" i="1" dirty="0" smtClean="0">
                        <a:latin typeface="Cambria Math"/>
                      </a:rPr>
                      <m:t>𝑧</m:t>
                    </m:r>
                  </m:oMath>
                </a14:m>
                <a:r>
                  <a:rPr lang="en-US" sz="1600" dirty="0"/>
                  <a:t>-axis </a:t>
                </a:r>
                <a:r>
                  <a:rPr lang="en-US" sz="1600" dirty="0">
                    <a:solidFill>
                      <a:srgbClr val="6CB255"/>
                    </a:solidFill>
                  </a:rPr>
                  <a:t>(c)</a:t>
                </a:r>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0259272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2.100</a:t>
            </a:r>
          </a:p>
        </p:txBody>
      </p:sp>
      <p:pic>
        <p:nvPicPr>
          <p:cNvPr id="2" name="Picture Placeholder 1" descr="This figure is the first quadrant of the 3-dimensional coordinate system. It has a point labeled “(8, pi/3, pi/6).” There is a line segment from the origin to the point. It is labeled “rho = 8.” The angle between this line segment and the z-axis is labeled “phi = pi/6.” There is a line segment in the x y-plane from the origin to the shadow of the point. The angle between the x-axis and r is labeled “theta = pi/3.”"/>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1669" r="-4166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projection of the point in the </a:t>
                </a:r>
                <a14:m>
                  <m:oMath xmlns:m="http://schemas.openxmlformats.org/officeDocument/2006/math">
                    <m:r>
                      <a:rPr lang="en-US" sz="1600" i="1" dirty="0" smtClean="0">
                        <a:latin typeface="Cambria Math"/>
                      </a:rPr>
                      <m:t>𝑥𝑦</m:t>
                    </m:r>
                  </m:oMath>
                </a14:m>
                <a:r>
                  <a:rPr lang="en-US" sz="1600" dirty="0"/>
                  <a:t>-plane is 4 units from the origin. The line from the origin to the point’s projection forms an angle of </a:t>
                </a:r>
                <a14:m>
                  <m:oMath xmlns:m="http://schemas.openxmlformats.org/officeDocument/2006/math">
                    <m:r>
                      <a:rPr lang="en-US" sz="1600" i="1" dirty="0" smtClean="0">
                        <a:latin typeface="Cambria Math"/>
                      </a:rPr>
                      <m:t>𝜋</m:t>
                    </m:r>
                    <m:r>
                      <a:rPr lang="en-US" sz="1600" i="1" dirty="0" smtClean="0">
                        <a:latin typeface="Cambria Math"/>
                      </a:rPr>
                      <m:t>/3</m:t>
                    </m:r>
                  </m:oMath>
                </a14:m>
                <a:r>
                  <a:rPr lang="en-US" sz="1600" dirty="0"/>
                  <a:t> with the positive </a:t>
                </a:r>
                <a14:m>
                  <m:oMath xmlns:m="http://schemas.openxmlformats.org/officeDocument/2006/math">
                    <m:r>
                      <a:rPr lang="en-US" sz="1600" b="0" i="1" dirty="0" smtClean="0">
                        <a:latin typeface="Cambria Math"/>
                      </a:rPr>
                      <m:t>𝑥</m:t>
                    </m:r>
                  </m:oMath>
                </a14:m>
                <a:r>
                  <a:rPr lang="en-US" sz="1600" dirty="0"/>
                  <a:t>-axis. The point lies </a:t>
                </a:r>
                <a14:m>
                  <m:oMath xmlns:m="http://schemas.openxmlformats.org/officeDocument/2006/math">
                    <m:r>
                      <a:rPr lang="en-US" sz="1600" i="1" dirty="0" smtClean="0">
                        <a:latin typeface="Cambria Math"/>
                      </a:rPr>
                      <m:t>4</m:t>
                    </m:r>
                    <m:rad>
                      <m:radPr>
                        <m:degHide m:val="on"/>
                        <m:ctrlPr>
                          <a:rPr lang="en-US" sz="1600" i="1" dirty="0" smtClean="0">
                            <a:latin typeface="Cambria Math" panose="02040503050406030204" pitchFamily="18" charset="0"/>
                          </a:rPr>
                        </m:ctrlPr>
                      </m:radPr>
                      <m:deg/>
                      <m:e>
                        <m:r>
                          <a:rPr lang="en-US" sz="1600" i="1" dirty="0">
                            <a:latin typeface="Cambria Math"/>
                          </a:rPr>
                          <m:t>3</m:t>
                        </m:r>
                      </m:e>
                    </m:rad>
                  </m:oMath>
                </a14:m>
                <a:r>
                  <a:rPr lang="en-US" sz="1600" dirty="0"/>
                  <a:t> units above the </a:t>
                </a:r>
                <a14:m>
                  <m:oMath xmlns:m="http://schemas.openxmlformats.org/officeDocument/2006/math">
                    <m:r>
                      <a:rPr lang="en-US" sz="1600" b="0" i="1" dirty="0" smtClean="0">
                        <a:latin typeface="Cambria Math"/>
                      </a:rPr>
                      <m:t>𝑥𝑦</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9408652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2.101</a:t>
            </a:r>
            <a:endParaRPr lang="en-US" sz="2400" dirty="0">
              <a:solidFill>
                <a:srgbClr val="6CB255"/>
              </a:solidFill>
            </a:endParaRPr>
          </a:p>
        </p:txBody>
      </p:sp>
      <p:pic>
        <p:nvPicPr>
          <p:cNvPr id="2" name="Picture Placeholder 1" descr="This figure is the first quadrant of the 3-dimensional coordinate system. There is a plane attached to the z-axis, dividing the x y-plane with a diagonal line. The angle between the x-axis and this plane is theta = pi/3."/>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9254" r="-9254"/>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The surface described by equation </a:t>
                </a:r>
                <a14:m>
                  <m:oMath xmlns:m="http://schemas.openxmlformats.org/officeDocument/2006/math">
                    <m:r>
                      <a:rPr lang="en-US" sz="1600" i="1" dirty="0">
                        <a:solidFill>
                          <a:schemeClr val="tx1"/>
                        </a:solidFill>
                        <a:latin typeface="Cambria Math"/>
                      </a:rPr>
                      <m:t>𝜃</m:t>
                    </m:r>
                    <m:r>
                      <a:rPr lang="en-US" sz="1600" i="1" dirty="0">
                        <a:solidFill>
                          <a:schemeClr val="tx1"/>
                        </a:solidFill>
                        <a:latin typeface="Cambria Math"/>
                      </a:rPr>
                      <m:t>=</m:t>
                    </m:r>
                    <m:f>
                      <m:fPr>
                        <m:ctrlPr>
                          <a:rPr lang="en-US" sz="1600" i="1" dirty="0">
                            <a:solidFill>
                              <a:schemeClr val="tx1"/>
                            </a:solidFill>
                            <a:latin typeface="Cambria Math" panose="02040503050406030204" pitchFamily="18" charset="0"/>
                          </a:rPr>
                        </m:ctrlPr>
                      </m:fPr>
                      <m:num>
                        <m:r>
                          <a:rPr lang="en-US" sz="1600" i="1" dirty="0">
                            <a:solidFill>
                              <a:schemeClr val="tx1"/>
                            </a:solidFill>
                            <a:latin typeface="Cambria Math"/>
                          </a:rPr>
                          <m:t>𝜋</m:t>
                        </m:r>
                      </m:num>
                      <m:den>
                        <m:r>
                          <a:rPr lang="en-US" sz="1600" i="1" dirty="0">
                            <a:solidFill>
                              <a:schemeClr val="tx1"/>
                            </a:solidFill>
                            <a:latin typeface="Cambria Math"/>
                          </a:rPr>
                          <m:t>3</m:t>
                        </m:r>
                      </m:den>
                    </m:f>
                  </m:oMath>
                </a14:m>
                <a:r>
                  <a:rPr lang="en-US" sz="1600" dirty="0">
                    <a:solidFill>
                      <a:schemeClr val="tx1"/>
                    </a:solidFill>
                  </a:rPr>
                  <a:t> is a half-plane.</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3271958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2.102</a:t>
            </a:r>
          </a:p>
        </p:txBody>
      </p:sp>
      <p:pic>
        <p:nvPicPr>
          <p:cNvPr id="2" name="Picture Placeholder 1" descr="This figure is the upper part of an elliptical cone. The bottom point of the cone is at the origin of the 3-dimensional coordinate system."/>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3181" r="-4318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equation </a:t>
                </a:r>
                <a14:m>
                  <m:oMath xmlns:m="http://schemas.openxmlformats.org/officeDocument/2006/math">
                    <m:r>
                      <a:rPr lang="en-US" sz="1600" i="1" dirty="0" smtClean="0">
                        <a:latin typeface="Cambria Math"/>
                      </a:rPr>
                      <m:t>𝜑</m:t>
                    </m:r>
                    <m:r>
                      <a:rPr lang="en-US" sz="1600" i="1" dirty="0" smtClean="0">
                        <a:latin typeface="Cambria Math"/>
                      </a:rPr>
                      <m:t>=</m:t>
                    </m:r>
                    <m:f>
                      <m:fPr>
                        <m:ctrlPr>
                          <a:rPr lang="en-US" sz="1600" i="1" dirty="0" smtClean="0">
                            <a:latin typeface="Cambria Math" panose="02040503050406030204" pitchFamily="18" charset="0"/>
                          </a:rPr>
                        </m:ctrlPr>
                      </m:fPr>
                      <m:num>
                        <m:r>
                          <a:rPr lang="en-US" sz="1600" i="1" dirty="0">
                            <a:latin typeface="Cambria Math"/>
                          </a:rPr>
                          <m:t>5</m:t>
                        </m:r>
                        <m:r>
                          <a:rPr lang="en-US" sz="1600" i="1" dirty="0">
                            <a:latin typeface="Cambria Math"/>
                          </a:rPr>
                          <m:t>𝜋</m:t>
                        </m:r>
                      </m:num>
                      <m:den>
                        <m:r>
                          <a:rPr lang="en-US" sz="1600" i="1" dirty="0">
                            <a:latin typeface="Cambria Math"/>
                          </a:rPr>
                          <m:t>6</m:t>
                        </m:r>
                      </m:den>
                    </m:f>
                  </m:oMath>
                </a14:m>
                <a:r>
                  <a:rPr lang="en-US" sz="1600" dirty="0"/>
                  <a:t> describes a cone.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381984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2.103</a:t>
            </a:r>
          </a:p>
        </p:txBody>
      </p:sp>
      <p:pic>
        <p:nvPicPr>
          <p:cNvPr id="2" name="Picture Placeholder 1" descr="This figure is a sphere. The z-axis is vertically through the center and intersects the sphere at (0, 0, 6). The y-axis is horizontally through the center and intersects the sphere at (0, 6, 0)."/>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59185" r="-59185"/>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Equation </a:t>
                </a:r>
                <a14:m>
                  <m:oMath xmlns:m="http://schemas.openxmlformats.org/officeDocument/2006/math">
                    <m:r>
                      <a:rPr lang="en-US" sz="1600" i="1" dirty="0">
                        <a:latin typeface="Cambria Math"/>
                      </a:rPr>
                      <m:t>𝜌</m:t>
                    </m:r>
                    <m:r>
                      <a:rPr lang="en-US" sz="1600" i="1" dirty="0">
                        <a:latin typeface="Cambria Math"/>
                      </a:rPr>
                      <m:t>=6</m:t>
                    </m:r>
                  </m:oMath>
                </a14:m>
                <a:r>
                  <a:rPr lang="en-US" sz="1600" dirty="0"/>
                  <a:t> describes a sphere with radius 6.</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1602901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2.104</a:t>
            </a:r>
          </a:p>
        </p:txBody>
      </p:sp>
      <p:pic>
        <p:nvPicPr>
          <p:cNvPr id="2" name="Picture Placeholder 1" descr="This figure is an image of the Earth. It has the prime meridian labeled, which is a circle on the surface circumnavigating the Earth vertically through the poles. The equator is also labeled which is a horizontal circle circumnavigating the Earth. Three vectors extend out from the center of Earth. Two of them extend to the equator and indicate a measurement of longitude. Two of them extend to a vertical polar circle and indicate a measurement of latitud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3974" r="-53974"/>
          <a:stretch>
            <a:fillRect/>
          </a:stretch>
        </p:blipFill>
        <p:spPr/>
      </p:pic>
      <p:sp>
        <p:nvSpPr>
          <p:cNvPr id="7" name="Text Placeholder 6"/>
          <p:cNvSpPr>
            <a:spLocks noGrp="1"/>
          </p:cNvSpPr>
          <p:nvPr>
            <p:ph type="body" sz="quarter" idx="14"/>
          </p:nvPr>
        </p:nvSpPr>
        <p:spPr/>
        <p:txBody>
          <a:bodyPr>
            <a:normAutofit/>
          </a:bodyPr>
          <a:lstStyle/>
          <a:p>
            <a:r>
              <a:rPr lang="en-US" sz="1600" dirty="0"/>
              <a:t>In the latitude–longitude system, angles describe the location of a point on Earth relative to the equator and the prime meridian.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8904948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2.105</a:t>
            </a:r>
          </a:p>
        </p:txBody>
      </p:sp>
      <p:pic>
        <p:nvPicPr>
          <p:cNvPr id="2" name="Picture Placeholder 1" descr="This figure has 5 images. The first image shows bowling balls. The second image is a submarine traveling on an ocean surface. The third image is a traffic cone. The fourth image is a pipeline across some barren land. The fifth image is a footbal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7523" r="-27523"/>
          <a:stretch>
            <a:fillRect/>
          </a:stretch>
        </p:blipFill>
        <p:spPr/>
      </p:pic>
      <p:sp>
        <p:nvSpPr>
          <p:cNvPr id="7" name="Text Placeholder 6"/>
          <p:cNvSpPr>
            <a:spLocks noGrp="1"/>
          </p:cNvSpPr>
          <p:nvPr>
            <p:ph type="body" sz="quarter" idx="14"/>
          </p:nvPr>
        </p:nvSpPr>
        <p:spPr/>
        <p:txBody>
          <a:bodyPr>
            <a:normAutofit/>
          </a:bodyPr>
          <a:lstStyle/>
          <a:p>
            <a:r>
              <a:rPr lang="en-US" sz="1600" dirty="0"/>
              <a:t>(credit: </a:t>
            </a:r>
            <a:r>
              <a:rPr lang="en-US" sz="1600" dirty="0">
                <a:solidFill>
                  <a:srgbClr val="6CB255"/>
                </a:solidFill>
              </a:rPr>
              <a:t>(a)</a:t>
            </a:r>
            <a:r>
              <a:rPr lang="en-US" sz="1600" dirty="0"/>
              <a:t> modification of work by </a:t>
            </a:r>
            <a:r>
              <a:rPr lang="en-US" sz="1600" dirty="0" err="1"/>
              <a:t>scl</a:t>
            </a:r>
            <a:r>
              <a:rPr lang="en-US" sz="1600" dirty="0"/>
              <a:t> </a:t>
            </a:r>
            <a:r>
              <a:rPr lang="en-US" sz="1600" dirty="0" err="1"/>
              <a:t>hua</a:t>
            </a:r>
            <a:r>
              <a:rPr lang="en-US" sz="1600" dirty="0"/>
              <a:t>, Wikimedia, </a:t>
            </a:r>
            <a:r>
              <a:rPr lang="en-US" sz="1600" dirty="0">
                <a:solidFill>
                  <a:srgbClr val="6CB255"/>
                </a:solidFill>
              </a:rPr>
              <a:t>(b)</a:t>
            </a:r>
            <a:r>
              <a:rPr lang="en-US" sz="1600" dirty="0"/>
              <a:t> modification of work by DVIDSHUB, Flickr, </a:t>
            </a:r>
            <a:r>
              <a:rPr lang="en-US" sz="1600" dirty="0">
                <a:solidFill>
                  <a:srgbClr val="6CB255"/>
                </a:solidFill>
              </a:rPr>
              <a:t>(c)</a:t>
            </a:r>
            <a:r>
              <a:rPr lang="en-US" sz="1600" dirty="0"/>
              <a:t> modification of work by Michael </a:t>
            </a:r>
            <a:r>
              <a:rPr lang="en-US" sz="1600" dirty="0" err="1"/>
              <a:t>Malak</a:t>
            </a:r>
            <a:r>
              <a:rPr lang="en-US" sz="1600" dirty="0"/>
              <a:t>, Wikimedia, </a:t>
            </a:r>
            <a:r>
              <a:rPr lang="en-US" sz="1600" dirty="0">
                <a:solidFill>
                  <a:srgbClr val="6CB255"/>
                </a:solidFill>
              </a:rPr>
              <a:t>(d) </a:t>
            </a:r>
            <a:r>
              <a:rPr lang="en-US" sz="1600" dirty="0"/>
              <a:t>modification of work by Sean Mack, Wikimedia, </a:t>
            </a:r>
            <a:r>
              <a:rPr lang="en-US" sz="1600" dirty="0">
                <a:solidFill>
                  <a:srgbClr val="6CB255"/>
                </a:solidFill>
              </a:rPr>
              <a:t>(e)</a:t>
            </a:r>
            <a:r>
              <a:rPr lang="en-US" sz="1600" dirty="0"/>
              <a:t> modification of work by </a:t>
            </a:r>
            <a:r>
              <a:rPr lang="en-US" sz="1600" dirty="0" err="1"/>
              <a:t>Elvert</a:t>
            </a:r>
            <a:r>
              <a:rPr lang="en-US" sz="1600" dirty="0"/>
              <a:t> Barnes, Flickr)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671278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a circle with a star chart in the middle."/>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65181" r="-65181"/>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753977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2.10</a:t>
            </a:r>
          </a:p>
        </p:txBody>
      </p:sp>
      <p:pic>
        <p:nvPicPr>
          <p:cNvPr id="2" name="Picture Placeholder 1" descr="This figure is a Cartesian coordinate system with two vectors. The first vector labeled “v” has initial point at (3, 2) and terminal point (7, 2). It is parallel to the x-axis. The second vector is labeled “w” and has initial point (1, -4) and terminal point (1, 0). It is parallel to the y-axis."/>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79326" r="-79326"/>
          <a:stretch/>
        </p:blipFill>
        <p:spPr/>
      </p:pic>
      <p:sp>
        <p:nvSpPr>
          <p:cNvPr id="7" name="Text Placeholder 6"/>
          <p:cNvSpPr>
            <a:spLocks noGrp="1"/>
          </p:cNvSpPr>
          <p:nvPr>
            <p:ph type="body" sz="quarter" idx="14"/>
          </p:nvPr>
        </p:nvSpPr>
        <p:spPr/>
        <p:txBody>
          <a:bodyPr>
            <a:normAutofit/>
          </a:bodyPr>
          <a:lstStyle/>
          <a:p>
            <a:r>
              <a:rPr lang="en-US" sz="1600" dirty="0"/>
              <a:t>These vectors are not equivalent.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8843874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endParaRPr lang="en-US" sz="2400" dirty="0">
              <a:solidFill>
                <a:srgbClr val="6CB255"/>
              </a:solidFill>
            </a:endParaRPr>
          </a:p>
        </p:txBody>
      </p:sp>
      <p:sp>
        <p:nvSpPr>
          <p:cNvPr id="14" name="Text Placeholder 13"/>
          <p:cNvSpPr>
            <a:spLocks noGrp="1"/>
          </p:cNvSpPr>
          <p:nvPr>
            <p:ph type="body" sz="quarter" idx="14"/>
          </p:nvPr>
        </p:nvSpPr>
        <p:spPr>
          <a:xfrm>
            <a:off x="457200" y="1107617"/>
            <a:ext cx="8062912" cy="5256973"/>
          </a:xfrm>
        </p:spPr>
        <p:txBody>
          <a:bodyPr anchor="ctr">
            <a:noAutofit/>
          </a:bodyPr>
          <a:lstStyle/>
          <a:p>
            <a:pPr algn="ctr"/>
            <a:r>
              <a:rPr lang="en-US" sz="1600"/>
              <a:t>This OpenStax ancillary resource is © Rice University under a CC BY-NC-SA 4.0 International license; it may be reproduced or modified for noncommercial purposes only but must be attributed to OpenStax, Rice University and any changes must be noted. Any adaptation must be shared under the same type of license.</a:t>
            </a:r>
            <a:endParaRPr lang="en-US" sz="1600" dirty="0"/>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199445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2.11</a:t>
            </a:r>
          </a:p>
        </p:txBody>
      </p:sp>
      <p:pic>
        <p:nvPicPr>
          <p:cNvPr id="2" name="Picture Placeholder 1" descr="This figure is a Cartesian coordinate system with two vectors. The first vector labeled “v” has initial point at (0, 0) and terminal point (1, 1). The second vector is labeled “w” and has initial point (-2, 2) and terminal point (-1, 3)."/>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67338" r="-67338"/>
          <a:stretch/>
        </p:blipFill>
        <p:spPr/>
      </p:pic>
      <p:sp>
        <p:nvSpPr>
          <p:cNvPr id="7" name="Text Placeholder 6"/>
          <p:cNvSpPr>
            <a:spLocks noGrp="1"/>
          </p:cNvSpPr>
          <p:nvPr>
            <p:ph type="body" sz="quarter" idx="14"/>
          </p:nvPr>
        </p:nvSpPr>
        <p:spPr/>
        <p:txBody>
          <a:bodyPr>
            <a:normAutofit/>
          </a:bodyPr>
          <a:lstStyle/>
          <a:p>
            <a:r>
              <a:rPr lang="en-US" sz="1600" dirty="0"/>
              <a:t>These vectors are equivalent.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750885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a coordinate system with 6 vectors, each labeled a through f. Three of the vectors, “a,” “b,” and “e” have the same length and are pointing in the same directio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8894" r="-18894"/>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149537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2.12</a:t>
            </a:r>
          </a:p>
        </p:txBody>
      </p:sp>
      <p:pic>
        <p:nvPicPr>
          <p:cNvPr id="2" name="Picture Placeholder 1" descr="This figure is a coordinate system. There are two vectors on the graph. The first vector has initial point at the origin and terminal point at (4, -2). The horizontal distance from the initial to the terminal point for the vector is labeled as “4 units.” The vertical distance from the initial to the terminal point is labeled as “2 units.” The second vector has initial point at (-3, 4) and terminal point at (1, 2). The horizontal distance from the initial to the terminal point for the vector is labeled as “4 units.” The vertical distance from the initial to the terminal point is labeled as “2 units.”"/>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56067" r="-56067"/>
          <a:stretch/>
        </p:blipFill>
        <p:spPr/>
      </p:pic>
      <p:sp>
        <p:nvSpPr>
          <p:cNvPr id="7" name="Text Placeholder 6"/>
          <p:cNvSpPr>
            <a:spLocks noGrp="1"/>
          </p:cNvSpPr>
          <p:nvPr>
            <p:ph type="body" sz="quarter" idx="14"/>
          </p:nvPr>
        </p:nvSpPr>
        <p:spPr/>
        <p:txBody>
          <a:bodyPr>
            <a:normAutofit/>
          </a:bodyPr>
          <a:lstStyle/>
          <a:p>
            <a:r>
              <a:rPr lang="en-US" sz="1600" dirty="0"/>
              <a:t>These vectors are equivalent.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935234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2.13</a:t>
            </a:r>
          </a:p>
        </p:txBody>
      </p:sp>
      <p:pic>
        <p:nvPicPr>
          <p:cNvPr id="2" name="Picture Placeholder 1" descr="This figure is a right triangle. The two sides are labeled “x” and “y.” The hypotenuse is represented as a vector and is labeled “square root (x^2 + y^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35" b="-1435"/>
          <a:stretch>
            <a:fillRect/>
          </a:stretch>
        </p:blipFill>
        <p:spPr/>
      </p:pic>
      <p:sp>
        <p:nvSpPr>
          <p:cNvPr id="7" name="Text Placeholder 6"/>
          <p:cNvSpPr>
            <a:spLocks noGrp="1"/>
          </p:cNvSpPr>
          <p:nvPr>
            <p:ph type="body" sz="quarter" idx="14"/>
          </p:nvPr>
        </p:nvSpPr>
        <p:spPr/>
        <p:txBody>
          <a:bodyPr>
            <a:normAutofit/>
          </a:bodyPr>
          <a:lstStyle/>
          <a:p>
            <a:r>
              <a:rPr lang="en-US" sz="1600" dirty="0"/>
              <a:t>If you use the components of a vector to define a right triangle, the magnitude of the vector is the length of the triangle’s hypotenuse.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96112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2.14</a:t>
            </a:r>
          </a:p>
        </p:txBody>
      </p:sp>
      <p:pic>
        <p:nvPicPr>
          <p:cNvPr id="2" name="Picture Placeholder 1" descr="This figure is the first quadrant of a coordinate system. It has two vectors. The first vector has initial point at (2, 5) and terminal point (8, 13). The second vector has initial point at the origin and terminal point at (6, 8)."/>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71" b="-171"/>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In component form, </a:t>
                </a:r>
                <a14:m>
                  <m:oMath xmlns:m="http://schemas.openxmlformats.org/officeDocument/2006/math">
                    <m:r>
                      <a:rPr lang="en-US" sz="1600" b="1" dirty="0">
                        <a:solidFill>
                          <a:schemeClr val="tx1"/>
                        </a:solidFill>
                        <a:latin typeface="Cambria Math"/>
                      </a:rPr>
                      <m:t>𝐯</m:t>
                    </m:r>
                    <m:r>
                      <a:rPr lang="en-US" sz="1600" dirty="0">
                        <a:solidFill>
                          <a:schemeClr val="tx1"/>
                        </a:solidFill>
                        <a:latin typeface="Cambria Math"/>
                      </a:rPr>
                      <m:t>=〈6, 8〉</m:t>
                    </m:r>
                  </m:oMath>
                </a14:m>
                <a:r>
                  <a:rPr lang="en-US" sz="1600" dirty="0">
                    <a:solidFill>
                      <a:schemeClr val="tx1"/>
                    </a:solidFill>
                  </a:rPr>
                  <a:t>.</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3578281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2.15</a:t>
            </a:r>
          </a:p>
        </p:txBody>
      </p:sp>
      <p:pic>
        <p:nvPicPr>
          <p:cNvPr id="2" name="Picture Placeholder 1" descr="This figure is a right triangle. There is an angle labeled theta. The two sides are labeled “magnitude of v times cosine theta” and “magnitude of v times sine theta.” The hypotenuse is labeled “magnitude of v.”"/>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3424" r="-63424"/>
          <a:stretch>
            <a:fillRect/>
          </a:stretch>
        </p:blipFill>
        <p:spPr/>
      </p:pic>
      <p:sp>
        <p:nvSpPr>
          <p:cNvPr id="7" name="Text Placeholder 6"/>
          <p:cNvSpPr>
            <a:spLocks noGrp="1"/>
          </p:cNvSpPr>
          <p:nvPr>
            <p:ph type="body" sz="quarter" idx="14"/>
          </p:nvPr>
        </p:nvSpPr>
        <p:spPr/>
        <p:txBody>
          <a:bodyPr>
            <a:normAutofit/>
          </a:bodyPr>
          <a:lstStyle/>
          <a:p>
            <a:r>
              <a:rPr lang="en-US" sz="1600" dirty="0"/>
              <a:t>The components of a vector form the legs of a right triangle, with the vector as the hypotenuse.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544265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2.16</a:t>
            </a:r>
          </a:p>
        </p:txBody>
      </p:sp>
      <p:pic>
        <p:nvPicPr>
          <p:cNvPr id="2" name="Picture Placeholder 1" descr="This figure is a right triangle. The two sides are labeled “x” and “y.” The hypotenuse is labeled “4.” There is also an angle labeled “45 degrees.” The hypotenuse is represented as a vecto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7659" r="-6765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Use trigonometric ratios, </a:t>
                </a:r>
                <a14:m>
                  <m:oMath xmlns:m="http://schemas.openxmlformats.org/officeDocument/2006/math">
                    <m:r>
                      <a:rPr lang="en-US" sz="1600" i="1" dirty="0" smtClean="0">
                        <a:latin typeface="Cambria Math"/>
                      </a:rPr>
                      <m:t>𝑥</m:t>
                    </m:r>
                    <m:r>
                      <a:rPr lang="en-US" sz="1600" i="1" dirty="0" smtClean="0">
                        <a:latin typeface="Cambria Math"/>
                      </a:rPr>
                      <m:t>=‖</m:t>
                    </m:r>
                    <m:r>
                      <a:rPr lang="en-US" sz="1600" b="1" i="0" dirty="0" smtClean="0">
                        <a:latin typeface="Cambria Math"/>
                      </a:rPr>
                      <m:t> </m:t>
                    </m:r>
                    <m:r>
                      <a:rPr lang="en-US" sz="1600" b="1" i="0" dirty="0" smtClean="0">
                        <a:latin typeface="Cambria Math"/>
                      </a:rPr>
                      <m:t>𝐯</m:t>
                    </m:r>
                    <m:r>
                      <a:rPr lang="en-US" sz="1600" b="0" i="1" dirty="0" smtClean="0">
                        <a:latin typeface="Cambria Math"/>
                      </a:rPr>
                      <m:t> </m:t>
                    </m:r>
                    <m:r>
                      <a:rPr lang="en-US" sz="1600" i="1" dirty="0" smtClean="0">
                        <a:latin typeface="Cambria Math"/>
                      </a:rPr>
                      <m:t>‖ </m:t>
                    </m:r>
                    <m:r>
                      <m:rPr>
                        <m:sty m:val="p"/>
                      </m:rPr>
                      <a:rPr lang="en-US" sz="1600" i="1" dirty="0" err="1">
                        <a:latin typeface="Cambria Math"/>
                      </a:rPr>
                      <m:t>cos</m:t>
                    </m:r>
                    <m:r>
                      <a:rPr lang="en-US" sz="1600" i="1" dirty="0">
                        <a:latin typeface="Cambria Math"/>
                      </a:rPr>
                      <m:t>⁡</m:t>
                    </m:r>
                    <m:r>
                      <a:rPr lang="en-US" sz="1600" i="1" dirty="0">
                        <a:latin typeface="Cambria Math"/>
                      </a:rPr>
                      <m:t>𝜃</m:t>
                    </m:r>
                  </m:oMath>
                </a14:m>
                <a:r>
                  <a:rPr lang="en-US" sz="1600" dirty="0"/>
                  <a:t> and </a:t>
                </a:r>
                <a14:m>
                  <m:oMath xmlns:m="http://schemas.openxmlformats.org/officeDocument/2006/math">
                    <m:r>
                      <a:rPr lang="en-US" sz="1600" i="1" dirty="0" smtClean="0">
                        <a:latin typeface="Cambria Math"/>
                      </a:rPr>
                      <m:t>𝑦</m:t>
                    </m:r>
                    <m:r>
                      <a:rPr lang="en-US" sz="1600" i="1" dirty="0" smtClean="0">
                        <a:latin typeface="Cambria Math"/>
                      </a:rPr>
                      <m:t>=‖ </m:t>
                    </m:r>
                    <m:r>
                      <a:rPr lang="en-US" sz="1600" b="1" i="0" dirty="0">
                        <a:latin typeface="Cambria Math"/>
                      </a:rPr>
                      <m:t>𝐯</m:t>
                    </m:r>
                    <m:r>
                      <a:rPr lang="en-US" sz="1600" i="1" dirty="0">
                        <a:latin typeface="Cambria Math"/>
                      </a:rPr>
                      <m:t> ‖ </m:t>
                    </m:r>
                    <m:r>
                      <m:rPr>
                        <m:sty m:val="p"/>
                      </m:rPr>
                      <a:rPr lang="en-US" sz="1600" i="1" dirty="0">
                        <a:latin typeface="Cambria Math"/>
                      </a:rPr>
                      <m:t>sin</m:t>
                    </m:r>
                    <m:r>
                      <a:rPr lang="en-US" sz="1600" i="1" dirty="0">
                        <a:latin typeface="Cambria Math"/>
                      </a:rPr>
                      <m:t>⁡</m:t>
                    </m:r>
                    <m:r>
                      <a:rPr lang="en-US" sz="1600" i="1" dirty="0">
                        <a:latin typeface="Cambria Math"/>
                      </a:rPr>
                      <m:t>𝜃</m:t>
                    </m:r>
                  </m:oMath>
                </a14:m>
                <a:r>
                  <a:rPr lang="en-US" sz="1600" dirty="0"/>
                  <a:t>, to identify the components of the vector.</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11337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a:t>
            </a:r>
          </a:p>
        </p:txBody>
      </p:sp>
      <p:pic>
        <p:nvPicPr>
          <p:cNvPr id="4" name="Picture Placeholder 3" descr="This image is a picture of radio telescopes. They have large parabolic domes as the receivers with an antenna in the cente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6552" r="-26552"/>
          <a:stretch>
            <a:fillRect/>
          </a:stretch>
        </p:blipFill>
        <p:spPr/>
      </p:pic>
      <p:sp>
        <p:nvSpPr>
          <p:cNvPr id="7" name="Text Placeholder 6"/>
          <p:cNvSpPr>
            <a:spLocks noGrp="1"/>
          </p:cNvSpPr>
          <p:nvPr>
            <p:ph type="body" sz="quarter" idx="14"/>
          </p:nvPr>
        </p:nvSpPr>
        <p:spPr/>
        <p:txBody>
          <a:bodyPr>
            <a:normAutofit/>
          </a:bodyPr>
          <a:lstStyle/>
          <a:p>
            <a:r>
              <a:rPr lang="en-US" sz="1600" dirty="0"/>
              <a:t>The Karl G. </a:t>
            </a:r>
            <a:r>
              <a:rPr lang="en-US" sz="1600" dirty="0" err="1"/>
              <a:t>Jansky</a:t>
            </a:r>
            <a:r>
              <a:rPr lang="en-US" sz="1600" dirty="0"/>
              <a:t> Very Large Array, located in Socorro, New Mexico, consists of a large number of radio telescopes that can collect radio waves and collate them as if they were gathering waves over a huge area with no gaps in coverage. (credit: modification of work by CGP Grey, Wikimedia Commons)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03999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2.17</a:t>
            </a:r>
          </a:p>
        </p:txBody>
      </p:sp>
      <p:pic>
        <p:nvPicPr>
          <p:cNvPr id="2" name="Picture Placeholder 1" descr="This image has two figures. The first is a vector labeled “v.” The second figure is a vector in the same direction labeled “u.” This vector has a length of 1 uni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772" b="-1377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vector </a:t>
                </a:r>
                <a14:m>
                  <m:oMath xmlns:m="http://schemas.openxmlformats.org/officeDocument/2006/math">
                    <m:r>
                      <a:rPr lang="en-US" sz="1600" b="1" i="0" dirty="0" smtClean="0">
                        <a:latin typeface="Cambria Math"/>
                      </a:rPr>
                      <m:t>𝐯</m:t>
                    </m:r>
                  </m:oMath>
                </a14:m>
                <a:r>
                  <a:rPr lang="en-US" sz="1600" dirty="0"/>
                  <a:t> and associated unit vector </a:t>
                </a:r>
                <a14:m>
                  <m:oMath xmlns:m="http://schemas.openxmlformats.org/officeDocument/2006/math">
                    <m:r>
                      <a:rPr lang="en-US" sz="1600" b="1" i="0" dirty="0" smtClean="0">
                        <a:latin typeface="Cambria Math"/>
                      </a:rPr>
                      <m:t>𝐮</m:t>
                    </m:r>
                    <m:r>
                      <a:rPr lang="en-US" sz="1600" i="1" dirty="0" smtClean="0">
                        <a:latin typeface="Cambria Math"/>
                      </a:rPr>
                      <m:t>=</m:t>
                    </m:r>
                    <m:f>
                      <m:fPr>
                        <m:ctrlPr>
                          <a:rPr lang="en-US" sz="1600" i="1" dirty="0" smtClean="0">
                            <a:latin typeface="Cambria Math" panose="02040503050406030204" pitchFamily="18" charset="0"/>
                          </a:rPr>
                        </m:ctrlPr>
                      </m:fPr>
                      <m:num>
                        <m:r>
                          <a:rPr lang="en-US" sz="1600" b="0" i="1" dirty="0" smtClean="0">
                            <a:latin typeface="Cambria Math"/>
                          </a:rPr>
                          <m:t>1</m:t>
                        </m:r>
                      </m:num>
                      <m:den>
                        <m:r>
                          <a:rPr lang="en-US" sz="1600" i="1" dirty="0">
                            <a:latin typeface="Cambria Math"/>
                          </a:rPr>
                          <m:t>‖ </m:t>
                        </m:r>
                        <m:r>
                          <a:rPr lang="en-US" sz="1600" b="1" dirty="0">
                            <a:latin typeface="Cambria Math"/>
                          </a:rPr>
                          <m:t>𝐯</m:t>
                        </m:r>
                        <m:r>
                          <a:rPr lang="en-US" sz="1600" i="1" dirty="0">
                            <a:latin typeface="Cambria Math"/>
                          </a:rPr>
                          <m:t> ‖</m:t>
                        </m:r>
                      </m:den>
                    </m:f>
                    <m:r>
                      <a:rPr lang="en-US" sz="1600" b="1" i="0" dirty="0">
                        <a:latin typeface="Cambria Math"/>
                      </a:rPr>
                      <m:t>𝐯</m:t>
                    </m:r>
                  </m:oMath>
                </a14:m>
                <a:r>
                  <a:rPr lang="en-US" sz="1600" dirty="0"/>
                  <a:t>. In this case, </a:t>
                </a:r>
                <a14:m>
                  <m:oMath xmlns:m="http://schemas.openxmlformats.org/officeDocument/2006/math">
                    <m:r>
                      <a:rPr lang="en-US" sz="1600" i="1" dirty="0" smtClean="0">
                        <a:latin typeface="Cambria Math"/>
                      </a:rPr>
                      <m:t>‖ </m:t>
                    </m:r>
                    <m:r>
                      <a:rPr lang="en-US" sz="1600" b="1" i="0" dirty="0">
                        <a:latin typeface="Cambria Math"/>
                      </a:rPr>
                      <m:t>𝐯</m:t>
                    </m:r>
                    <m:r>
                      <a:rPr lang="en-US" sz="1600" i="1" dirty="0">
                        <a:latin typeface="Cambria Math"/>
                      </a:rPr>
                      <m:t> </m:t>
                    </m:r>
                    <m:r>
                      <a:rPr lang="en-US" sz="1600" i="1" dirty="0" smtClean="0">
                        <a:latin typeface="Cambria Math"/>
                      </a:rPr>
                      <m:t>‖&gt;1</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734284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2.18</a:t>
            </a:r>
          </a:p>
        </p:txBody>
      </p:sp>
      <p:pic>
        <p:nvPicPr>
          <p:cNvPr id="2" name="Picture Placeholder 1" descr="This figure has the x and y axes of a coordinate system in the first quadrant. On the x-axis there is a vector labeled “i,” which equals &lt;1,0&gt;. The second vector is on the y-axis and is labeled “j” which equals &lt;0,1&g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745" r="-1374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standard unit vectors </a:t>
                </a:r>
                <a14:m>
                  <m:oMath xmlns:m="http://schemas.openxmlformats.org/officeDocument/2006/math">
                    <m:r>
                      <a:rPr lang="en-US" sz="1600" b="1" i="0" dirty="0" smtClean="0">
                        <a:latin typeface="Cambria Math"/>
                      </a:rPr>
                      <m:t>𝐢</m:t>
                    </m:r>
                  </m:oMath>
                </a14:m>
                <a:r>
                  <a:rPr lang="en-US" sz="1600" dirty="0"/>
                  <a:t> and </a:t>
                </a:r>
                <a14:m>
                  <m:oMath xmlns:m="http://schemas.openxmlformats.org/officeDocument/2006/math">
                    <m:r>
                      <a:rPr lang="en-US" sz="1600" b="1" i="0" dirty="0" smtClean="0">
                        <a:latin typeface="Cambria Math"/>
                      </a:rPr>
                      <m:t>𝐣</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328992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2.19</a:t>
            </a:r>
          </a:p>
        </p:txBody>
      </p:sp>
      <p:pic>
        <p:nvPicPr>
          <p:cNvPr id="2" name="Picture Placeholder 1" descr="This figure is a right triangle. The horizontal side is labeled “xi.” The vertical side is labeled “yj.” The hypotenuse is a vector labeled “v.”"/>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0760" r="-30760"/>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vector </a:t>
                </a:r>
                <a14:m>
                  <m:oMath xmlns:m="http://schemas.openxmlformats.org/officeDocument/2006/math">
                    <m:r>
                      <a:rPr lang="en-US" sz="1600" b="1" i="0" dirty="0" smtClean="0">
                        <a:latin typeface="Cambria Math"/>
                      </a:rPr>
                      <m:t>𝐯</m:t>
                    </m:r>
                  </m:oMath>
                </a14:m>
                <a:r>
                  <a:rPr lang="en-US" sz="1600" dirty="0"/>
                  <a:t> is the sum of </a:t>
                </a:r>
                <a14:m>
                  <m:oMath xmlns:m="http://schemas.openxmlformats.org/officeDocument/2006/math">
                    <m:r>
                      <a:rPr lang="en-US" sz="1600" i="1" dirty="0" smtClean="0">
                        <a:latin typeface="Cambria Math"/>
                      </a:rPr>
                      <m:t>𝑥</m:t>
                    </m:r>
                    <m:r>
                      <a:rPr lang="en-US" sz="1600" b="1" i="0" dirty="0">
                        <a:latin typeface="Cambria Math"/>
                      </a:rPr>
                      <m:t>𝐢</m:t>
                    </m:r>
                  </m:oMath>
                </a14:m>
                <a:r>
                  <a:rPr lang="en-US" sz="1600" dirty="0"/>
                  <a:t> and </a:t>
                </a:r>
                <a14:m>
                  <m:oMath xmlns:m="http://schemas.openxmlformats.org/officeDocument/2006/math">
                    <m:r>
                      <a:rPr lang="en-US" sz="1600" i="1" dirty="0" smtClean="0">
                        <a:latin typeface="Cambria Math"/>
                      </a:rPr>
                      <m:t>𝑦</m:t>
                    </m:r>
                    <m:r>
                      <a:rPr lang="en-US" sz="1600" b="1" i="0" dirty="0" err="1">
                        <a:latin typeface="Cambria Math"/>
                      </a:rPr>
                      <m:t>𝐣</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177655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2.20</a:t>
            </a:r>
          </a:p>
        </p:txBody>
      </p:sp>
      <p:pic>
        <p:nvPicPr>
          <p:cNvPr id="2" name="Picture Placeholder 1" descr="This figure is a unit circle. It is a circle centered at the origin. It has a vector with initial point at the origin and terminal point on the circle. The terminal point is labeled (cos(theta), sin(theta)). The length of the vector is 1 unit. There is also a right triangle formed with the vector as the hypotenuse. The horizontal side is labeled “cos(theta)” and the vertical side is labeled “sin(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5182" r="-6518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terminal point of </a:t>
                </a:r>
                <a14:m>
                  <m:oMath xmlns:m="http://schemas.openxmlformats.org/officeDocument/2006/math">
                    <m:r>
                      <a:rPr lang="en-US" sz="1600" b="1" i="0" dirty="0" smtClean="0">
                        <a:latin typeface="Cambria Math"/>
                      </a:rPr>
                      <m:t>𝐮</m:t>
                    </m:r>
                  </m:oMath>
                </a14:m>
                <a:r>
                  <a:rPr lang="en-US" sz="1600" dirty="0"/>
                  <a:t> lies on the unit circle </a:t>
                </a:r>
                <a14:m>
                  <m:oMath xmlns:m="http://schemas.openxmlformats.org/officeDocument/2006/math">
                    <m:r>
                      <a:rPr lang="el-GR" sz="1600" i="1" dirty="0" smtClean="0">
                        <a:latin typeface="Cambria Math"/>
                      </a:rPr>
                      <m:t>(</m:t>
                    </m:r>
                    <m:r>
                      <m:rPr>
                        <m:sty m:val="p"/>
                      </m:rPr>
                      <a:rPr lang="el-GR" sz="1600" i="1" dirty="0">
                        <a:latin typeface="Cambria Math"/>
                      </a:rPr>
                      <m:t>cos</m:t>
                    </m:r>
                    <m:r>
                      <a:rPr lang="el-GR" sz="1600" i="1" dirty="0">
                        <a:latin typeface="Cambria Math"/>
                      </a:rPr>
                      <m:t>⁡</m:t>
                    </m:r>
                    <m:r>
                      <a:rPr lang="el-GR" sz="1600" i="1" dirty="0">
                        <a:latin typeface="Cambria Math"/>
                      </a:rPr>
                      <m:t>𝜃</m:t>
                    </m:r>
                    <m:r>
                      <a:rPr lang="el-GR" sz="1600" i="1" dirty="0">
                        <a:latin typeface="Cambria Math"/>
                      </a:rPr>
                      <m:t>, </m:t>
                    </m:r>
                    <m:r>
                      <m:rPr>
                        <m:sty m:val="p"/>
                      </m:rPr>
                      <a:rPr lang="el-GR" sz="1600" i="1" dirty="0">
                        <a:latin typeface="Cambria Math"/>
                      </a:rPr>
                      <m:t>sin</m:t>
                    </m:r>
                    <m:r>
                      <a:rPr lang="el-GR" sz="1600" i="1" dirty="0">
                        <a:latin typeface="Cambria Math"/>
                      </a:rPr>
                      <m:t>⁡</m:t>
                    </m:r>
                    <m:r>
                      <a:rPr lang="el-GR" sz="1600" i="1" dirty="0">
                        <a:latin typeface="Cambria Math"/>
                      </a:rPr>
                      <m:t>𝜃</m:t>
                    </m:r>
                    <m:r>
                      <a:rPr lang="el-GR" sz="1600" i="1" dirty="0" smtClean="0">
                        <a:latin typeface="Cambria Math"/>
                      </a:rPr>
                      <m:t>)</m:t>
                    </m:r>
                  </m:oMath>
                </a14:m>
                <a:r>
                  <a:rPr lang="el-GR"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88986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2.21</a:t>
            </a:r>
          </a:p>
        </p:txBody>
      </p:sp>
      <p:pic>
        <p:nvPicPr>
          <p:cNvPr id="2" name="Picture Placeholder 1" descr="This image is the side view of an automobile. From the front of the automobile there is a horizontal vector labeled “300 pounds.” Also, from the front of the automobile there is another vector labeled “150 pounds.” The angle between the two vectors is 15 degree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7209" b="-37209"/>
          <a:stretch>
            <a:fillRect/>
          </a:stretch>
        </p:blipFill>
        <p:spPr/>
      </p:pic>
      <p:sp>
        <p:nvSpPr>
          <p:cNvPr id="7" name="Text Placeholder 6"/>
          <p:cNvSpPr>
            <a:spLocks noGrp="1"/>
          </p:cNvSpPr>
          <p:nvPr>
            <p:ph type="body" sz="quarter" idx="14"/>
          </p:nvPr>
        </p:nvSpPr>
        <p:spPr/>
        <p:txBody>
          <a:bodyPr>
            <a:normAutofit/>
          </a:bodyPr>
          <a:lstStyle/>
          <a:p>
            <a:r>
              <a:rPr lang="en-US" sz="1600" dirty="0"/>
              <a:t>Two forces acting on a car in different directions.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404379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2.22</a:t>
            </a:r>
          </a:p>
        </p:txBody>
      </p:sp>
      <p:pic>
        <p:nvPicPr>
          <p:cNvPr id="2" name="Picture Placeholder 1" descr="This figure is the image of an airplane. Coming out of the front of the airplane are two vectors. The first vector is labeled “425” and the second vector is labeled “40.” The angle between the vectors is 45 degree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792" r="-23792"/>
          <a:stretch>
            <a:fillRect/>
          </a:stretch>
        </p:blipFill>
        <p:spPr/>
      </p:pic>
      <p:sp>
        <p:nvSpPr>
          <p:cNvPr id="7" name="Text Placeholder 6"/>
          <p:cNvSpPr>
            <a:spLocks noGrp="1"/>
          </p:cNvSpPr>
          <p:nvPr>
            <p:ph type="body" sz="quarter" idx="14"/>
          </p:nvPr>
        </p:nvSpPr>
        <p:spPr/>
        <p:txBody>
          <a:bodyPr>
            <a:normAutofit/>
          </a:bodyPr>
          <a:lstStyle/>
          <a:p>
            <a:r>
              <a:rPr lang="en-US" sz="1600" dirty="0"/>
              <a:t>Initially, the plane travels due west. The wind is from the northeast, so it is blowing to the southwest. The angle between the plane’s course and the wind is 45°. (Figure not drawn to scale.)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609097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2.23</a:t>
            </a:r>
          </a:p>
        </p:txBody>
      </p:sp>
      <p:pic>
        <p:nvPicPr>
          <p:cNvPr id="2" name="Picture Placeholder 1" descr="This figure has two images. The first is a 3-dimensional coordinate system. The x-axis is forward, the y-axis is horizontal to the left and right, and the z-axis is vertical. The second image is the 3-dimensional coordinate system axes with a right hand. The thumb is pointing towards positive z-axis, with the fingers wrapping around the z-axis from the positive x-axis to the positive y-axi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3154" r="-1315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lnSpcReduction="10000"/>
              </a:bodyPr>
              <a:lstStyle/>
              <a:p>
                <a:pPr marL="342900" indent="-342900">
                  <a:buFontTx/>
                  <a:buAutoNum type="alphaLcParenBoth"/>
                </a:pPr>
                <a:r>
                  <a:rPr lang="en-US" sz="1600" dirty="0"/>
                  <a:t>We can extend the two-dimensional rectangular coordinate system by adding a third axis, the </a:t>
                </a:r>
                <a14:m>
                  <m:oMath xmlns:m="http://schemas.openxmlformats.org/officeDocument/2006/math">
                    <m:r>
                      <a:rPr lang="en-US" sz="1600" i="1" dirty="0" smtClean="0">
                        <a:latin typeface="Cambria Math"/>
                      </a:rPr>
                      <m:t>𝑧</m:t>
                    </m:r>
                  </m:oMath>
                </a14:m>
                <a:r>
                  <a:rPr lang="en-US" sz="1600" dirty="0"/>
                  <a:t>-axis, that is perpendicular to both the </a:t>
                </a:r>
                <a14:m>
                  <m:oMath xmlns:m="http://schemas.openxmlformats.org/officeDocument/2006/math">
                    <m:r>
                      <a:rPr lang="en-US" sz="1600" i="1" dirty="0" smtClean="0">
                        <a:latin typeface="Cambria Math"/>
                      </a:rPr>
                      <m:t>𝑥</m:t>
                    </m:r>
                  </m:oMath>
                </a14:m>
                <a:r>
                  <a:rPr lang="en-US" sz="1600" dirty="0"/>
                  <a:t>-axis and the </a:t>
                </a:r>
                <a14:m>
                  <m:oMath xmlns:m="http://schemas.openxmlformats.org/officeDocument/2006/math">
                    <m:r>
                      <a:rPr lang="en-US" sz="1600" b="0" i="1" dirty="0" smtClean="0">
                        <a:latin typeface="Cambria Math"/>
                      </a:rPr>
                      <m:t>𝑦</m:t>
                    </m:r>
                  </m:oMath>
                </a14:m>
                <a:r>
                  <a:rPr lang="en-US" sz="1600" dirty="0"/>
                  <a:t>-axis.</a:t>
                </a:r>
              </a:p>
              <a:p>
                <a:pPr marL="342900" indent="-342900">
                  <a:buFontTx/>
                  <a:buAutoNum type="alphaLcParenBoth"/>
                </a:pPr>
                <a:r>
                  <a:rPr lang="en-US" sz="1600" dirty="0"/>
                  <a:t>The right-hand rule is used to determine the placement of the coordinate axes in the standard Cartesian 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3665" b="-1047"/>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620858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2.24</a:t>
            </a:r>
          </a:p>
        </p:txBody>
      </p:sp>
      <p:pic>
        <p:nvPicPr>
          <p:cNvPr id="2" name="Picture Placeholder 1" descr="This figure is the positive octant of the 3-dimensional coordinate system. In the first octant there is a rectangular solid drawn with broken lines. One corner is labeled (x, y, z). The height of the box is labeled “z units,” the width is labeled “x units” and the length is labeled “y unit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9681" r="-3968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To plot the point </a:t>
                </a:r>
                <a14:m>
                  <m:oMath xmlns:m="http://schemas.openxmlformats.org/officeDocument/2006/math">
                    <m:r>
                      <a:rPr lang="en-US" sz="1600" i="1" dirty="0" smtClean="0">
                        <a:latin typeface="Cambria Math"/>
                      </a:rPr>
                      <m:t>(</m:t>
                    </m:r>
                    <m:r>
                      <a:rPr lang="en-US" sz="1600" i="1" dirty="0" smtClean="0">
                        <a:latin typeface="Cambria Math"/>
                      </a:rPr>
                      <m:t>𝑥</m:t>
                    </m:r>
                    <m:r>
                      <a:rPr lang="en-US" sz="1600" i="1" dirty="0" smtClean="0">
                        <a:latin typeface="Cambria Math"/>
                      </a:rPr>
                      <m:t>, </m:t>
                    </m:r>
                    <m:r>
                      <a:rPr lang="en-US" sz="1600" i="1" dirty="0" smtClean="0">
                        <a:latin typeface="Cambria Math"/>
                      </a:rPr>
                      <m:t>𝑦</m:t>
                    </m:r>
                    <m:r>
                      <a:rPr lang="en-US" sz="1600" i="1" dirty="0" smtClean="0">
                        <a:latin typeface="Cambria Math"/>
                      </a:rPr>
                      <m:t>, </m:t>
                    </m:r>
                    <m:r>
                      <a:rPr lang="en-US" sz="1600" i="1" dirty="0" smtClean="0">
                        <a:latin typeface="Cambria Math"/>
                      </a:rPr>
                      <m:t>𝑧</m:t>
                    </m:r>
                    <m:r>
                      <a:rPr lang="en-US" sz="1600" i="1" dirty="0" smtClean="0">
                        <a:latin typeface="Cambria Math"/>
                      </a:rPr>
                      <m:t>)</m:t>
                    </m:r>
                  </m:oMath>
                </a14:m>
                <a:r>
                  <a:rPr lang="en-US" sz="1600" dirty="0"/>
                  <a:t> go </a:t>
                </a:r>
                <a14:m>
                  <m:oMath xmlns:m="http://schemas.openxmlformats.org/officeDocument/2006/math">
                    <m:r>
                      <a:rPr lang="en-US" sz="1600" i="1" dirty="0">
                        <a:latin typeface="Cambria Math"/>
                      </a:rPr>
                      <m:t>𝑥</m:t>
                    </m:r>
                  </m:oMath>
                </a14:m>
                <a:r>
                  <a:rPr lang="en-US" sz="1600" dirty="0"/>
                  <a:t> units along the </a:t>
                </a:r>
                <a14:m>
                  <m:oMath xmlns:m="http://schemas.openxmlformats.org/officeDocument/2006/math">
                    <m:r>
                      <a:rPr lang="en-US" sz="1600" i="1" dirty="0">
                        <a:latin typeface="Cambria Math"/>
                      </a:rPr>
                      <m:t>𝑥</m:t>
                    </m:r>
                  </m:oMath>
                </a14:m>
                <a:r>
                  <a:rPr lang="en-US" sz="1600" dirty="0"/>
                  <a:t>-axis, then </a:t>
                </a:r>
                <a14:m>
                  <m:oMath xmlns:m="http://schemas.openxmlformats.org/officeDocument/2006/math">
                    <m:r>
                      <a:rPr lang="en-US" sz="1600" b="0" i="1" dirty="0" smtClean="0">
                        <a:latin typeface="Cambria Math"/>
                      </a:rPr>
                      <m:t>𝑦</m:t>
                    </m:r>
                  </m:oMath>
                </a14:m>
                <a:r>
                  <a:rPr lang="en-US" sz="1600" dirty="0"/>
                  <a:t> units in the direction of the </a:t>
                </a:r>
                <a14:m>
                  <m:oMath xmlns:m="http://schemas.openxmlformats.org/officeDocument/2006/math">
                    <m:r>
                      <a:rPr lang="en-US" sz="1600" b="0" i="1" dirty="0" smtClean="0">
                        <a:latin typeface="Cambria Math"/>
                      </a:rPr>
                      <m:t>𝑦</m:t>
                    </m:r>
                  </m:oMath>
                </a14:m>
                <a:r>
                  <a:rPr lang="en-US" sz="1600" dirty="0"/>
                  <a:t>-axis, then </a:t>
                </a:r>
                <a14:m>
                  <m:oMath xmlns:m="http://schemas.openxmlformats.org/officeDocument/2006/math">
                    <m:r>
                      <a:rPr lang="en-US" sz="1600" b="0" i="1" dirty="0" smtClean="0">
                        <a:latin typeface="Cambria Math"/>
                      </a:rPr>
                      <m:t>𝑧</m:t>
                    </m:r>
                  </m:oMath>
                </a14:m>
                <a:r>
                  <a:rPr lang="en-US" sz="1600" dirty="0"/>
                  <a:t> units in the direction of the </a:t>
                </a:r>
                <a14:m>
                  <m:oMath xmlns:m="http://schemas.openxmlformats.org/officeDocument/2006/math">
                    <m:r>
                      <a:rPr lang="en-US" sz="1600" i="1" dirty="0">
                        <a:latin typeface="Cambria Math"/>
                      </a:rPr>
                      <m:t>𝑧</m:t>
                    </m:r>
                  </m:oMath>
                </a14:m>
                <a:r>
                  <a:rPr lang="en-US" sz="1600" dirty="0"/>
                  <a:t>-axis.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265629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2.25</a:t>
            </a:r>
            <a:endParaRPr lang="en-US" sz="2400" dirty="0">
              <a:solidFill>
                <a:srgbClr val="6CB255"/>
              </a:solidFill>
            </a:endParaRPr>
          </a:p>
        </p:txBody>
      </p:sp>
      <p:pic>
        <p:nvPicPr>
          <p:cNvPr id="2" name="Picture Placeholder 1" descr="This figure is the 3-dimensional coordinate system. In the fourth octant there is a rectangular solid drawn. One corner is labeled (1, -2, 3)."/>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5373" b="-5373"/>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Sketching the point (1, −2, 3).</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925230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2.26</a:t>
            </a:r>
            <a:endParaRPr lang="en-US" sz="2400" dirty="0">
              <a:solidFill>
                <a:srgbClr val="6CB255"/>
              </a:solidFill>
            </a:endParaRPr>
          </a:p>
        </p:txBody>
      </p:sp>
      <p:pic>
        <p:nvPicPr>
          <p:cNvPr id="2" name="Picture Placeholder 1" descr="This figure is the first octant of a 3-dimensional coordinate system. Also, there are the x y-plane represented with a rectangle with the x and y axes on the plane. There is also the x z-plane on the x and z axes and the y z-plane on the y and z axes."/>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4083" b="-14083"/>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The plane containing the </a:t>
                </a:r>
                <a14:m>
                  <m:oMath xmlns:m="http://schemas.openxmlformats.org/officeDocument/2006/math">
                    <m:r>
                      <a:rPr lang="en-US" sz="1600" i="1" dirty="0" smtClean="0">
                        <a:solidFill>
                          <a:srgbClr val="000000"/>
                        </a:solidFill>
                        <a:latin typeface="Cambria Math"/>
                      </a:rPr>
                      <m:t>𝑥</m:t>
                    </m:r>
                  </m:oMath>
                </a14:m>
                <a:r>
                  <a:rPr lang="en-US" sz="1600" dirty="0">
                    <a:solidFill>
                      <a:srgbClr val="000000"/>
                    </a:solidFill>
                  </a:rPr>
                  <a:t>- and </a:t>
                </a:r>
                <a14:m>
                  <m:oMath xmlns:m="http://schemas.openxmlformats.org/officeDocument/2006/math">
                    <m:r>
                      <a:rPr lang="en-US" sz="1600" b="0" i="1" dirty="0" smtClean="0">
                        <a:solidFill>
                          <a:srgbClr val="000000"/>
                        </a:solidFill>
                        <a:latin typeface="Cambria Math"/>
                      </a:rPr>
                      <m:t>𝑦</m:t>
                    </m:r>
                  </m:oMath>
                </a14:m>
                <a:r>
                  <a:rPr lang="en-US" sz="1600" dirty="0">
                    <a:solidFill>
                      <a:srgbClr val="000000"/>
                    </a:solidFill>
                  </a:rPr>
                  <a:t>-axes is called the </a:t>
                </a:r>
                <a14:m>
                  <m:oMath xmlns:m="http://schemas.openxmlformats.org/officeDocument/2006/math">
                    <m:r>
                      <a:rPr lang="en-US" sz="1600" b="0" i="1" dirty="0" smtClean="0">
                        <a:solidFill>
                          <a:srgbClr val="000000"/>
                        </a:solidFill>
                        <a:latin typeface="Cambria Math"/>
                      </a:rPr>
                      <m:t>𝑥𝑦</m:t>
                    </m:r>
                  </m:oMath>
                </a14:m>
                <a:r>
                  <a:rPr lang="en-US" sz="1600" dirty="0">
                    <a:solidFill>
                      <a:srgbClr val="000000"/>
                    </a:solidFill>
                  </a:rPr>
                  <a:t>-plane. The plane containing the </a:t>
                </a:r>
                <a14:m>
                  <m:oMath xmlns:m="http://schemas.openxmlformats.org/officeDocument/2006/math">
                    <m:r>
                      <a:rPr lang="en-US" sz="1600" i="1" dirty="0">
                        <a:solidFill>
                          <a:srgbClr val="000000"/>
                        </a:solidFill>
                        <a:latin typeface="Cambria Math"/>
                      </a:rPr>
                      <m:t>𝑥</m:t>
                    </m:r>
                  </m:oMath>
                </a14:m>
                <a:r>
                  <a:rPr lang="en-US" sz="1600" dirty="0">
                    <a:solidFill>
                      <a:srgbClr val="000000"/>
                    </a:solidFill>
                  </a:rPr>
                  <a:t>- and </a:t>
                </a:r>
                <a14:m>
                  <m:oMath xmlns:m="http://schemas.openxmlformats.org/officeDocument/2006/math">
                    <m:r>
                      <a:rPr lang="en-US" sz="1600" b="0" i="1" dirty="0" smtClean="0">
                        <a:solidFill>
                          <a:srgbClr val="000000"/>
                        </a:solidFill>
                        <a:latin typeface="Cambria Math"/>
                      </a:rPr>
                      <m:t>𝑧</m:t>
                    </m:r>
                  </m:oMath>
                </a14:m>
                <a:r>
                  <a:rPr lang="en-US" sz="1600" dirty="0">
                    <a:solidFill>
                      <a:srgbClr val="000000"/>
                    </a:solidFill>
                  </a:rPr>
                  <a:t>-axes is called the </a:t>
                </a:r>
                <a14:m>
                  <m:oMath xmlns:m="http://schemas.openxmlformats.org/officeDocument/2006/math">
                    <m:r>
                      <a:rPr lang="en-US" sz="1600" i="1" dirty="0">
                        <a:solidFill>
                          <a:srgbClr val="000000"/>
                        </a:solidFill>
                        <a:latin typeface="Cambria Math"/>
                      </a:rPr>
                      <m:t>𝑥</m:t>
                    </m:r>
                    <m:r>
                      <a:rPr lang="en-US" sz="1600" b="0" i="1" dirty="0" smtClean="0">
                        <a:solidFill>
                          <a:srgbClr val="000000"/>
                        </a:solidFill>
                        <a:latin typeface="Cambria Math"/>
                      </a:rPr>
                      <m:t>𝑧</m:t>
                    </m:r>
                  </m:oMath>
                </a14:m>
                <a:r>
                  <a:rPr lang="en-US" sz="1600" dirty="0">
                    <a:solidFill>
                      <a:srgbClr val="000000"/>
                    </a:solidFill>
                  </a:rPr>
                  <a:t>-plane, and the </a:t>
                </a:r>
                <a14:m>
                  <m:oMath xmlns:m="http://schemas.openxmlformats.org/officeDocument/2006/math">
                    <m:r>
                      <a:rPr lang="en-US" sz="1600" b="0" i="1" dirty="0" smtClean="0">
                        <a:solidFill>
                          <a:srgbClr val="000000"/>
                        </a:solidFill>
                        <a:latin typeface="Cambria Math"/>
                      </a:rPr>
                      <m:t>𝑦</m:t>
                    </m:r>
                  </m:oMath>
                </a14:m>
                <a:r>
                  <a:rPr lang="en-US" sz="1600" dirty="0">
                    <a:solidFill>
                      <a:srgbClr val="000000"/>
                    </a:solidFill>
                  </a:rPr>
                  <a:t>- and </a:t>
                </a:r>
                <a14:m>
                  <m:oMath xmlns:m="http://schemas.openxmlformats.org/officeDocument/2006/math">
                    <m:r>
                      <a:rPr lang="en-US" sz="1600" b="0" i="1" dirty="0" smtClean="0">
                        <a:solidFill>
                          <a:srgbClr val="000000"/>
                        </a:solidFill>
                        <a:latin typeface="Cambria Math"/>
                      </a:rPr>
                      <m:t>𝑧</m:t>
                    </m:r>
                  </m:oMath>
                </a14:m>
                <a:r>
                  <a:rPr lang="en-US" sz="1600" dirty="0">
                    <a:solidFill>
                      <a:srgbClr val="000000"/>
                    </a:solidFill>
                  </a:rPr>
                  <a:t>-axes define the </a:t>
                </a:r>
                <a14:m>
                  <m:oMath xmlns:m="http://schemas.openxmlformats.org/officeDocument/2006/math">
                    <m:r>
                      <a:rPr lang="en-US" sz="1600" b="0" i="1" dirty="0" smtClean="0">
                        <a:solidFill>
                          <a:srgbClr val="000000"/>
                        </a:solidFill>
                        <a:latin typeface="Cambria Math"/>
                      </a:rPr>
                      <m:t>𝑦𝑧</m:t>
                    </m:r>
                  </m:oMath>
                </a14:m>
                <a:r>
                  <a:rPr lang="en-US" sz="1600" dirty="0">
                    <a:solidFill>
                      <a:srgbClr val="000000"/>
                    </a:solidFill>
                  </a:rPr>
                  <a:t>-plane.</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r="-1090"/>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40335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2.2</a:t>
            </a:r>
          </a:p>
        </p:txBody>
      </p:sp>
      <p:pic>
        <p:nvPicPr>
          <p:cNvPr id="2" name="Picture Placeholder 1" descr="This figure has two images. The first is labeled “a” and has a line segment representing vector v. The line segment begins at the initial point and goes to the terminal point. There is an arrowhead at the terminal point. The second image is labeled “b” and is five vectors, each labeled v sub 1, v sub 2, v sub 3, v sub 4, v sub 5. They all are pointing in the same direction and have the same length."/>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657" b="-465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b="0" dirty="0">
                    <a:solidFill>
                      <a:schemeClr val="tx1"/>
                    </a:solidFill>
                  </a:rPr>
                  <a:t>A</a:t>
                </a:r>
                <a:r>
                  <a:rPr lang="en-US" sz="1600" dirty="0"/>
                  <a:t> vector is represented by a directed line segment from its initial point to its terminal point.</a:t>
                </a:r>
              </a:p>
              <a:p>
                <a:pPr marL="342900" indent="-342900">
                  <a:buFontTx/>
                  <a:buAutoNum type="alphaLcParenBoth"/>
                </a:pPr>
                <a:r>
                  <a:rPr lang="en-US" sz="1600" b="0" dirty="0">
                    <a:solidFill>
                      <a:schemeClr val="tx1"/>
                    </a:solidFill>
                  </a:rPr>
                  <a:t>V</a:t>
                </a:r>
                <a:r>
                  <a:rPr lang="en-US" sz="1600" dirty="0"/>
                  <a:t>ectors </a:t>
                </a:r>
                <a14:m>
                  <m:oMath xmlns:m="http://schemas.openxmlformats.org/officeDocument/2006/math">
                    <m:sSub>
                      <m:sSubPr>
                        <m:ctrlPr>
                          <a:rPr lang="en-US" sz="1600" b="1" i="1" dirty="0" smtClean="0">
                            <a:latin typeface="Cambria Math" panose="02040503050406030204" pitchFamily="18" charset="0"/>
                          </a:rPr>
                        </m:ctrlPr>
                      </m:sSubPr>
                      <m:e>
                        <m:r>
                          <a:rPr lang="en-US" sz="1600" b="1" i="0" dirty="0" smtClean="0">
                            <a:latin typeface="Cambria Math"/>
                          </a:rPr>
                          <m:t>𝐯</m:t>
                        </m:r>
                      </m:e>
                      <m:sub>
                        <m:r>
                          <a:rPr lang="en-US" sz="1600" b="1" i="1" dirty="0" smtClean="0">
                            <a:latin typeface="Cambria Math"/>
                          </a:rPr>
                          <m:t>𝟏</m:t>
                        </m:r>
                      </m:sub>
                    </m:sSub>
                  </m:oMath>
                </a14:m>
                <a:r>
                  <a:rPr lang="en-US" sz="1600" dirty="0"/>
                  <a:t> through </a:t>
                </a:r>
                <a14:m>
                  <m:oMath xmlns:m="http://schemas.openxmlformats.org/officeDocument/2006/math">
                    <m:sSub>
                      <m:sSubPr>
                        <m:ctrlPr>
                          <a:rPr lang="en-US" sz="1600" b="1" i="1" dirty="0">
                            <a:latin typeface="Cambria Math" panose="02040503050406030204" pitchFamily="18" charset="0"/>
                          </a:rPr>
                        </m:ctrlPr>
                      </m:sSubPr>
                      <m:e>
                        <m:r>
                          <a:rPr lang="en-US" sz="1600" b="1" dirty="0">
                            <a:latin typeface="Cambria Math"/>
                          </a:rPr>
                          <m:t>𝐯</m:t>
                        </m:r>
                      </m:e>
                      <m:sub>
                        <m:r>
                          <a:rPr lang="en-US" sz="1600" b="1" i="1" dirty="0" smtClean="0">
                            <a:latin typeface="Cambria Math"/>
                          </a:rPr>
                          <m:t>𝟓</m:t>
                        </m:r>
                      </m:sub>
                    </m:sSub>
                  </m:oMath>
                </a14:m>
                <a:r>
                  <a:rPr lang="en-US" sz="1600" dirty="0"/>
                  <a:t> are equivalent.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r="-756"/>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011877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2.27</a:t>
            </a:r>
            <a:endParaRPr lang="en-US" sz="2400" dirty="0">
              <a:solidFill>
                <a:srgbClr val="6CB255"/>
              </a:solidFill>
            </a:endParaRPr>
          </a:p>
        </p:txBody>
      </p:sp>
      <p:pic>
        <p:nvPicPr>
          <p:cNvPr id="2" name="Picture Placeholder 1" descr="This figure is the 3-dimensional coordinate system with the first octant labeled with a roman numeral I, I, II, III, IV, V, VI, VII, and VIII. Also, for each quadrant there are the signs of the values of x, y, and z. They are: I (+, +, +); 2nd (-, +, +); 3rd (-, -, +); 4th (+, -, +); 5th (+, +, -); 6th (-, +, -); 7th (-, -, -); and 8th (+, -, -)."/>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4235" b="-14235"/>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Points that lie in octants have three positive coordinates.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848566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2.28</a:t>
            </a:r>
          </a:p>
        </p:txBody>
      </p:sp>
      <p:pic>
        <p:nvPicPr>
          <p:cNvPr id="2" name="Picture Placeholder 1" descr="This figure is a rectangular prism. The lower, left back corner is labeled “P sub 1=(x sub 1,y sub 1,z sub 1). The lower front right corner is labeled “(x sub 2, y sub 2, z sub 1)”. There is a line between P sub 1 and P sub 2 and is labeled “d sub 1”. The upper front right corner is labeled “P sub 2=(x sub 2,y sub 2,z sub 2).” There is a line from P sub 1 to P sub 2 and is labeled “d (P sub 1,P sub 2).” The front right vertical side is labeled “|z sub 2-z sub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640" r="-3640"/>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distance between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a:rPr>
                          <m:t>𝑃</m:t>
                        </m:r>
                      </m:e>
                      <m:sub>
                        <m:r>
                          <a:rPr lang="en-US" sz="1600" b="0" i="1" dirty="0" smtClean="0">
                            <a:latin typeface="Cambria Math"/>
                          </a:rPr>
                          <m:t>1</m:t>
                        </m:r>
                      </m:sub>
                    </m:sSub>
                  </m:oMath>
                </a14:m>
                <a:r>
                  <a:rPr lang="en-US" sz="1600" dirty="0"/>
                  <a:t> and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a:rPr>
                          <m:t>𝑃</m:t>
                        </m:r>
                      </m:e>
                      <m:sub>
                        <m:r>
                          <a:rPr lang="en-US" sz="1600" b="0" i="1" dirty="0" smtClean="0">
                            <a:latin typeface="Cambria Math"/>
                          </a:rPr>
                          <m:t>2</m:t>
                        </m:r>
                      </m:sub>
                    </m:sSub>
                  </m:oMath>
                </a14:m>
                <a:r>
                  <a:rPr lang="en-US" sz="1600" dirty="0"/>
                  <a:t> is the length of the diagonal of the rectangular prism having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a:rPr>
                          <m:t>𝑃</m:t>
                        </m:r>
                      </m:e>
                      <m:sub>
                        <m:r>
                          <a:rPr lang="en-US" sz="1600" i="1" dirty="0">
                            <a:latin typeface="Cambria Math"/>
                          </a:rPr>
                          <m:t>1</m:t>
                        </m:r>
                      </m:sub>
                    </m:sSub>
                  </m:oMath>
                </a14:m>
                <a:r>
                  <a:rPr lang="en-US" sz="1600" dirty="0"/>
                  <a:t> and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a:rPr>
                          <m:t>𝑃</m:t>
                        </m:r>
                      </m:e>
                      <m:sub>
                        <m:r>
                          <a:rPr lang="en-US" sz="1600" b="0" i="1" dirty="0" smtClean="0">
                            <a:latin typeface="Cambria Math"/>
                          </a:rPr>
                          <m:t>2</m:t>
                        </m:r>
                      </m:sub>
                    </m:sSub>
                  </m:oMath>
                </a14:m>
                <a:r>
                  <a:rPr lang="en-US" sz="1600" dirty="0"/>
                  <a:t> as opposite corners.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449878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2.29</a:t>
            </a:r>
            <a:endParaRPr lang="en-US" sz="2400" dirty="0">
              <a:solidFill>
                <a:srgbClr val="6CB255"/>
              </a:solidFill>
            </a:endParaRPr>
          </a:p>
        </p:txBody>
      </p:sp>
      <p:pic>
        <p:nvPicPr>
          <p:cNvPr id="2" name="Picture Placeholder 1" descr="This figure is the 3-dimensional coordinate system. There are two points. The first is labeled “P sub 1(3, -1, 5)” and the second is labeled “P sub 2(2, 1, -1)”. There is a line segment between the two points."/>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2705" b="-12705"/>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Find the distance between the two points.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3204791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2.30</a:t>
            </a:r>
            <a:endParaRPr lang="en-US" sz="2400" dirty="0">
              <a:solidFill>
                <a:srgbClr val="6CB255"/>
              </a:solidFill>
            </a:endParaRPr>
          </a:p>
        </p:txBody>
      </p:sp>
      <p:pic>
        <p:nvPicPr>
          <p:cNvPr id="2" name="Picture Placeholder 1" descr="This figure is the 3-dimensional coordinate system. There is a line drawn at z = 3. It is parallel to the x y-plane. There is also a line drawn at y = 2. It is parallel to the x-axis."/>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3858" b="-13858"/>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These two lines are not parallel, but still do not intersect.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323385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2.31</a:t>
            </a:r>
            <a:endParaRPr lang="en-US" sz="2400" dirty="0">
              <a:solidFill>
                <a:srgbClr val="6CB255"/>
              </a:solidFill>
            </a:endParaRPr>
          </a:p>
        </p:txBody>
      </p:sp>
      <p:pic>
        <p:nvPicPr>
          <p:cNvPr id="2" name="Picture Placeholder 1" descr="This figure is the 3-dimensional coordinate system. There are two cirlces drawn. The first circle is centered around the z-axis, at z = 1. The second circle has the positive x-axis as its diameter. It intersects the x-axis at x = 0 and x = 6. It is vertical."/>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2268" b="-12268"/>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These circles are interconnected, but have no points in common.</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3217905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2.32</a:t>
            </a:r>
          </a:p>
        </p:txBody>
      </p:sp>
      <p:pic>
        <p:nvPicPr>
          <p:cNvPr id="2" name="Picture Placeholder 1" descr="This figure has three images. The first is a horizontal axis with a point drawn at 0. The second is the two dimensional Cartesian coordinate plane. The third is the 3-dimensional coordinate system. It is inside of a box and has a grid drawn at the y z-plan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4824" b="-482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b="0" dirty="0">
                    <a:solidFill>
                      <a:schemeClr val="tx1"/>
                    </a:solidFill>
                  </a:rPr>
                  <a:t>I</a:t>
                </a:r>
                <a:r>
                  <a:rPr lang="en-US" sz="1600" dirty="0"/>
                  <a:t>n </a:t>
                </a:r>
                <a14:m>
                  <m:oMath xmlns:m="http://schemas.openxmlformats.org/officeDocument/2006/math">
                    <m:r>
                      <a:rPr lang="en-US" sz="1600" i="1" dirty="0" smtClean="0">
                        <a:latin typeface="Cambria Math"/>
                      </a:rPr>
                      <m:t>ℝ</m:t>
                    </m:r>
                  </m:oMath>
                </a14:m>
                <a:r>
                  <a:rPr lang="en-US" sz="1600" dirty="0"/>
                  <a:t>, the equation </a:t>
                </a:r>
                <a14:m>
                  <m:oMath xmlns:m="http://schemas.openxmlformats.org/officeDocument/2006/math">
                    <m:r>
                      <a:rPr lang="en-US" sz="1600" i="1" dirty="0" smtClean="0">
                        <a:latin typeface="Cambria Math"/>
                      </a:rPr>
                      <m:t>𝑥</m:t>
                    </m:r>
                    <m:r>
                      <a:rPr lang="en-US" sz="1600" i="1" dirty="0" smtClean="0">
                        <a:latin typeface="Cambria Math"/>
                      </a:rPr>
                      <m:t>=0</m:t>
                    </m:r>
                  </m:oMath>
                </a14:m>
                <a:r>
                  <a:rPr lang="en-US" sz="1600" dirty="0"/>
                  <a:t> describes a single point.</a:t>
                </a:r>
              </a:p>
              <a:p>
                <a:pPr marL="342900" indent="-342900">
                  <a:buFontTx/>
                  <a:buAutoNum type="alphaLcParenBoth"/>
                </a:pPr>
                <a:r>
                  <a:rPr lang="en-US" sz="1600" dirty="0"/>
                  <a:t>In </a:t>
                </a:r>
                <a14:m>
                  <m:oMath xmlns:m="http://schemas.openxmlformats.org/officeDocument/2006/math">
                    <m:sSup>
                      <m:sSupPr>
                        <m:ctrlPr>
                          <a:rPr lang="en-US" sz="1600" i="1" smtClean="0">
                            <a:latin typeface="Cambria Math" panose="02040503050406030204" pitchFamily="18" charset="0"/>
                          </a:rPr>
                        </m:ctrlPr>
                      </m:sSupPr>
                      <m:e>
                        <m:r>
                          <a:rPr lang="en-US" sz="1600" i="1" dirty="0">
                            <a:latin typeface="Cambria Math"/>
                          </a:rPr>
                          <m:t>ℝ</m:t>
                        </m:r>
                      </m:e>
                      <m:sup>
                        <m:r>
                          <a:rPr lang="en-US" sz="1600" b="0" i="1" smtClean="0">
                            <a:latin typeface="Cambria Math"/>
                          </a:rPr>
                          <m:t>2</m:t>
                        </m:r>
                      </m:sup>
                    </m:sSup>
                  </m:oMath>
                </a14:m>
                <a:r>
                  <a:rPr lang="en-US" sz="1600" dirty="0"/>
                  <a:t>, the equation </a:t>
                </a:r>
                <a14:m>
                  <m:oMath xmlns:m="http://schemas.openxmlformats.org/officeDocument/2006/math">
                    <m:r>
                      <a:rPr lang="en-US" sz="1600" i="1" dirty="0">
                        <a:latin typeface="Cambria Math"/>
                      </a:rPr>
                      <m:t>𝑥</m:t>
                    </m:r>
                    <m:r>
                      <a:rPr lang="en-US" sz="1600" i="1" dirty="0">
                        <a:latin typeface="Cambria Math"/>
                      </a:rPr>
                      <m:t>=0</m:t>
                    </m:r>
                  </m:oMath>
                </a14:m>
                <a:r>
                  <a:rPr lang="en-US" sz="1600" dirty="0"/>
                  <a:t> describes a line, the </a:t>
                </a:r>
                <a14:m>
                  <m:oMath xmlns:m="http://schemas.openxmlformats.org/officeDocument/2006/math">
                    <m:r>
                      <a:rPr lang="en-US" sz="1600" i="1" dirty="0" smtClean="0">
                        <a:latin typeface="Cambria Math"/>
                      </a:rPr>
                      <m:t>𝑦</m:t>
                    </m:r>
                  </m:oMath>
                </a14:m>
                <a:r>
                  <a:rPr lang="en-US" sz="1600" dirty="0"/>
                  <a:t>-axis.</a:t>
                </a:r>
              </a:p>
              <a:p>
                <a:pPr marL="342900" indent="-342900">
                  <a:buFontTx/>
                  <a:buAutoNum type="alphaLcParenBoth"/>
                </a:pPr>
                <a:r>
                  <a:rPr lang="en-US" sz="1600" dirty="0"/>
                  <a:t>In </a:t>
                </a:r>
                <a14:m>
                  <m:oMath xmlns:m="http://schemas.openxmlformats.org/officeDocument/2006/math">
                    <m:sSup>
                      <m:sSupPr>
                        <m:ctrlPr>
                          <a:rPr lang="en-US" sz="1600" i="1">
                            <a:latin typeface="Cambria Math" panose="02040503050406030204" pitchFamily="18" charset="0"/>
                          </a:rPr>
                        </m:ctrlPr>
                      </m:sSupPr>
                      <m:e>
                        <m:r>
                          <a:rPr lang="en-US" sz="1600" i="1" dirty="0">
                            <a:latin typeface="Cambria Math"/>
                          </a:rPr>
                          <m:t>ℝ</m:t>
                        </m:r>
                      </m:e>
                      <m:sup>
                        <m:r>
                          <a:rPr lang="en-US" sz="1600" b="0" i="1" smtClean="0">
                            <a:latin typeface="Cambria Math"/>
                          </a:rPr>
                          <m:t>3</m:t>
                        </m:r>
                      </m:sup>
                    </m:sSup>
                  </m:oMath>
                </a14:m>
                <a:r>
                  <a:rPr lang="en-US" sz="1600" dirty="0"/>
                  <a:t>, the equation </a:t>
                </a:r>
                <a14:m>
                  <m:oMath xmlns:m="http://schemas.openxmlformats.org/officeDocument/2006/math">
                    <m:r>
                      <a:rPr lang="en-US" sz="1600" i="1" dirty="0">
                        <a:latin typeface="Cambria Math"/>
                      </a:rPr>
                      <m:t>𝑥</m:t>
                    </m:r>
                    <m:r>
                      <a:rPr lang="en-US" sz="1600" i="1" dirty="0">
                        <a:latin typeface="Cambria Math"/>
                      </a:rPr>
                      <m:t>=0</m:t>
                    </m:r>
                  </m:oMath>
                </a14:m>
                <a:r>
                  <a:rPr lang="en-US" sz="1600" dirty="0"/>
                  <a:t> describes a plane, the </a:t>
                </a:r>
                <a14:m>
                  <m:oMath xmlns:m="http://schemas.openxmlformats.org/officeDocument/2006/math">
                    <m:r>
                      <a:rPr lang="en-US" sz="1600" i="1" dirty="0" smtClean="0">
                        <a:latin typeface="Cambria Math"/>
                      </a:rPr>
                      <m:t>𝑦𝑧</m:t>
                    </m:r>
                  </m:oMath>
                </a14:m>
                <a:r>
                  <a:rPr lang="en-US" sz="1600" dirty="0"/>
                  <a:t>-plane.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633312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2.33</a:t>
            </a:r>
          </a:p>
        </p:txBody>
      </p:sp>
      <p:pic>
        <p:nvPicPr>
          <p:cNvPr id="2" name="Picture Placeholder 1" descr="This figure has two images. The first is the 3-dimensional coordinate system. It is inside of a box and has a grid drawn at the x y-plane. The second is the 3-dimensional coordinate system. It is inside of a box and has a grid drawn at the x z-plan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3570" r="-13570"/>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In space, the equation </a:t>
                </a:r>
                <a14:m>
                  <m:oMath xmlns:m="http://schemas.openxmlformats.org/officeDocument/2006/math">
                    <m:r>
                      <a:rPr lang="en-US" sz="1600" b="0" i="1" dirty="0" smtClean="0">
                        <a:latin typeface="Cambria Math"/>
                      </a:rPr>
                      <m:t>𝑧</m:t>
                    </m:r>
                    <m:r>
                      <a:rPr lang="en-US" sz="1600" i="1" dirty="0">
                        <a:latin typeface="Cambria Math"/>
                      </a:rPr>
                      <m:t>=0</m:t>
                    </m:r>
                  </m:oMath>
                </a14:m>
                <a:r>
                  <a:rPr lang="en-US" sz="1600" dirty="0"/>
                  <a:t> describes the </a:t>
                </a:r>
                <a14:m>
                  <m:oMath xmlns:m="http://schemas.openxmlformats.org/officeDocument/2006/math">
                    <m:r>
                      <a:rPr lang="en-US" sz="1600" i="1" dirty="0" smtClean="0">
                        <a:latin typeface="Cambria Math"/>
                      </a:rPr>
                      <m:t>𝑥𝑦</m:t>
                    </m:r>
                  </m:oMath>
                </a14:m>
                <a:r>
                  <a:rPr lang="en-US" sz="1600" dirty="0"/>
                  <a:t>-plane.</a:t>
                </a:r>
              </a:p>
              <a:p>
                <a:pPr marL="342900" indent="-342900">
                  <a:buFontTx/>
                  <a:buAutoNum type="alphaLcParenBoth"/>
                </a:pPr>
                <a:r>
                  <a:rPr lang="en-US" sz="1600" dirty="0"/>
                  <a:t>All points in the </a:t>
                </a:r>
                <a14:m>
                  <m:oMath xmlns:m="http://schemas.openxmlformats.org/officeDocument/2006/math">
                    <m:r>
                      <a:rPr lang="en-US" sz="1600" i="1" dirty="0" smtClean="0">
                        <a:latin typeface="Cambria Math"/>
                      </a:rPr>
                      <m:t>𝑥𝑧</m:t>
                    </m:r>
                  </m:oMath>
                </a14:m>
                <a:r>
                  <a:rPr lang="en-US" sz="1600" dirty="0"/>
                  <a:t>-plane satisfy the equation </a:t>
                </a:r>
                <a14:m>
                  <m:oMath xmlns:m="http://schemas.openxmlformats.org/officeDocument/2006/math">
                    <m:r>
                      <a:rPr lang="en-US" sz="1600" b="0" i="1" dirty="0" smtClean="0">
                        <a:latin typeface="Cambria Math"/>
                      </a:rPr>
                      <m:t>𝑦</m:t>
                    </m:r>
                    <m:r>
                      <a:rPr lang="en-US" sz="1600" i="1" dirty="0">
                        <a:latin typeface="Cambria Math"/>
                      </a:rPr>
                      <m:t>=0</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307613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2.34</a:t>
            </a:r>
          </a:p>
        </p:txBody>
      </p:sp>
      <p:pic>
        <p:nvPicPr>
          <p:cNvPr id="2" name="Picture Placeholder 1" descr="This image is a sphere. It has center at (a, b, c) and has a radius represented with a broken line from the center point (a, b, c) to the edge of the sphere at (x, y, z). The radius is labeled “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204" r="-5220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Each point </a:t>
                </a:r>
                <a14:m>
                  <m:oMath xmlns:m="http://schemas.openxmlformats.org/officeDocument/2006/math">
                    <m:r>
                      <a:rPr lang="en-US" sz="1600" i="1" dirty="0" smtClean="0">
                        <a:latin typeface="Cambria Math"/>
                      </a:rPr>
                      <m:t>(</m:t>
                    </m:r>
                    <m:r>
                      <a:rPr lang="en-US" sz="1600" i="1" dirty="0" smtClean="0">
                        <a:latin typeface="Cambria Math"/>
                      </a:rPr>
                      <m:t>𝑥</m:t>
                    </m:r>
                    <m:r>
                      <a:rPr lang="en-US" sz="1600" i="1" dirty="0" smtClean="0">
                        <a:latin typeface="Cambria Math"/>
                      </a:rPr>
                      <m:t>, </m:t>
                    </m:r>
                    <m:r>
                      <a:rPr lang="en-US" sz="1600" i="1" dirty="0" smtClean="0">
                        <a:latin typeface="Cambria Math"/>
                      </a:rPr>
                      <m:t>𝑦</m:t>
                    </m:r>
                    <m:r>
                      <a:rPr lang="en-US" sz="1600" i="1" dirty="0" smtClean="0">
                        <a:latin typeface="Cambria Math"/>
                      </a:rPr>
                      <m:t>, </m:t>
                    </m:r>
                    <m:r>
                      <a:rPr lang="en-US" sz="1600" i="1" dirty="0" smtClean="0">
                        <a:latin typeface="Cambria Math"/>
                      </a:rPr>
                      <m:t>𝑧</m:t>
                    </m:r>
                    <m:r>
                      <a:rPr lang="en-US" sz="1600" i="1" dirty="0" smtClean="0">
                        <a:latin typeface="Cambria Math"/>
                      </a:rPr>
                      <m:t>)</m:t>
                    </m:r>
                  </m:oMath>
                </a14:m>
                <a:r>
                  <a:rPr lang="en-US" sz="1600" dirty="0"/>
                  <a:t> on the surface of a sphere is </a:t>
                </a:r>
                <a14:m>
                  <m:oMath xmlns:m="http://schemas.openxmlformats.org/officeDocument/2006/math">
                    <m:r>
                      <a:rPr lang="en-US" sz="1600" i="1" dirty="0" smtClean="0">
                        <a:latin typeface="Cambria Math"/>
                      </a:rPr>
                      <m:t>𝑟</m:t>
                    </m:r>
                  </m:oMath>
                </a14:m>
                <a:r>
                  <a:rPr lang="en-US" sz="1600" dirty="0"/>
                  <a:t> units away from the center </a:t>
                </a:r>
                <a14:m>
                  <m:oMath xmlns:m="http://schemas.openxmlformats.org/officeDocument/2006/math">
                    <m:r>
                      <a:rPr lang="en-US" sz="1600" i="1" dirty="0" smtClean="0">
                        <a:latin typeface="Cambria Math"/>
                      </a:rPr>
                      <m:t>(</m:t>
                    </m:r>
                    <m:r>
                      <a:rPr lang="en-US" sz="1600" i="1" dirty="0" smtClean="0">
                        <a:latin typeface="Cambria Math"/>
                      </a:rPr>
                      <m:t>𝑎</m:t>
                    </m:r>
                    <m:r>
                      <a:rPr lang="en-US" sz="1600" i="1" dirty="0" smtClean="0">
                        <a:latin typeface="Cambria Math"/>
                      </a:rPr>
                      <m:t>, </m:t>
                    </m:r>
                    <m:r>
                      <a:rPr lang="en-US" sz="1600" i="1" dirty="0" smtClean="0">
                        <a:latin typeface="Cambria Math"/>
                      </a:rPr>
                      <m:t>𝑏</m:t>
                    </m:r>
                    <m:r>
                      <a:rPr lang="en-US" sz="1600" i="1" dirty="0" smtClean="0">
                        <a:latin typeface="Cambria Math"/>
                      </a:rPr>
                      <m:t>, </m:t>
                    </m:r>
                    <m:r>
                      <a:rPr lang="en-US" sz="1600" i="1" dirty="0" smtClean="0">
                        <a:latin typeface="Cambria Math"/>
                      </a:rPr>
                      <m:t>𝑐</m:t>
                    </m:r>
                    <m:r>
                      <a:rPr lang="en-US" sz="1600" i="1" dirty="0" smtClean="0">
                        <a:latin typeface="Cambria Math"/>
                      </a:rPr>
                      <m:t>)</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031659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2.35</a:t>
            </a:r>
            <a:endParaRPr lang="en-US" sz="2400" dirty="0">
              <a:solidFill>
                <a:srgbClr val="6CB255"/>
              </a:solidFill>
            </a:endParaRPr>
          </a:p>
        </p:txBody>
      </p:sp>
      <p:pic>
        <p:nvPicPr>
          <p:cNvPr id="2" name="Picture Placeholder 1" descr="This figure is a sphere centered on the point (10, 7, 4) of a 3-dimensional coordinate system. It has radius equal to the square root of 173 and passes through the point (-1, 3, -2)."/>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4227" b="-14227"/>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The sphere centered at (10, 7, 4) containing </a:t>
            </a:r>
            <a:r>
              <a:rPr lang="fr-FR" sz="1600" dirty="0">
                <a:solidFill>
                  <a:srgbClr val="000000"/>
                </a:solidFill>
              </a:rPr>
              <a:t>point (−1, 3, −2).</a:t>
            </a:r>
            <a:endParaRPr lang="en-US" sz="1600" dirty="0">
              <a:solidFill>
                <a:srgbClr val="000000"/>
              </a:solidFill>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445841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2.36</a:t>
            </a:r>
          </a:p>
        </p:txBody>
      </p:sp>
      <p:pic>
        <p:nvPicPr>
          <p:cNvPr id="2" name="Picture Placeholder 1" descr="This figure is the 3-dimensional coordinate system. There are two points labeled. The first point is P = (-5, 2, 3). The second point is Q = (3, 4, -1). There is a line segment drawn between the two point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8638" r="-48638"/>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Line segment </a:t>
                </a:r>
                <a14:m>
                  <m:oMath xmlns:m="http://schemas.openxmlformats.org/officeDocument/2006/math">
                    <m:r>
                      <a:rPr lang="en-US" sz="1600" i="1" dirty="0" smtClean="0">
                        <a:latin typeface="Cambria Math"/>
                      </a:rPr>
                      <m:t>𝑃𝑄</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5433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2.3</a:t>
            </a:r>
          </a:p>
        </p:txBody>
      </p:sp>
      <p:pic>
        <p:nvPicPr>
          <p:cNvPr id="2" name="Picture Placeholder 1" descr="This figure is a graph of the first quadrant. There is a line segment beginning at the ordered pair (1, 1). Also, this point is labeled “P.” The line segment ends at the ordered pair (8, 5) and is labeled “Q.” The line segment is labeled “PQ.”"/>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5351" r="-3535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vector with initial point (1, 1) and terminal point (8, 5) is named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a:rPr>
                          <m:t>𝑃𝑄</m:t>
                        </m:r>
                      </m:e>
                    </m:acc>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732653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2.37</a:t>
            </a:r>
          </a:p>
        </p:txBody>
      </p:sp>
      <p:pic>
        <p:nvPicPr>
          <p:cNvPr id="2" name="Picture Placeholder 1" descr="This figure is the 3-dimensional coordinate system. It has two intersecting planes drawn. The first is the x y-plane. The second is the y z-plane. They are perpendicular to each other."/>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55410" r="-55410"/>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set of points satisfying </a:t>
                </a:r>
                <a14:m>
                  <m:oMath xmlns:m="http://schemas.openxmlformats.org/officeDocument/2006/math">
                    <m:r>
                      <a:rPr lang="en-US" sz="1600" i="1" dirty="0">
                        <a:latin typeface="Cambria Math"/>
                      </a:rPr>
                      <m:t>(</m:t>
                    </m:r>
                    <m:r>
                      <a:rPr lang="en-US" sz="1600" i="1" dirty="0">
                        <a:latin typeface="Cambria Math"/>
                      </a:rPr>
                      <m:t>𝑥</m:t>
                    </m:r>
                    <m:r>
                      <a:rPr lang="en-US" sz="1600" i="1" dirty="0">
                        <a:latin typeface="Cambria Math"/>
                      </a:rPr>
                      <m:t>−4)(</m:t>
                    </m:r>
                    <m:r>
                      <a:rPr lang="en-US" sz="1600" i="1" dirty="0">
                        <a:latin typeface="Cambria Math"/>
                      </a:rPr>
                      <m:t>𝑧</m:t>
                    </m:r>
                    <m:r>
                      <a:rPr lang="en-US" sz="1600" i="1" dirty="0">
                        <a:latin typeface="Cambria Math"/>
                      </a:rPr>
                      <m:t>−2)=0</m:t>
                    </m:r>
                  </m:oMath>
                </a14:m>
                <a:r>
                  <a:rPr lang="en-US" sz="1600" dirty="0"/>
                  <a:t> forms the two planes </a:t>
                </a:r>
                <a14:m>
                  <m:oMath xmlns:m="http://schemas.openxmlformats.org/officeDocument/2006/math">
                    <m:r>
                      <a:rPr lang="en-US" sz="1600" i="1" dirty="0">
                        <a:latin typeface="Cambria Math"/>
                      </a:rPr>
                      <m:t>𝑥</m:t>
                    </m:r>
                    <m:r>
                      <a:rPr lang="en-US" sz="1600" i="1" dirty="0">
                        <a:latin typeface="Cambria Math"/>
                      </a:rPr>
                      <m:t>=4</m:t>
                    </m:r>
                  </m:oMath>
                </a14:m>
                <a:r>
                  <a:rPr lang="en-US" sz="1600" dirty="0"/>
                  <a:t> and </a:t>
                </a:r>
                <a14:m>
                  <m:oMath xmlns:m="http://schemas.openxmlformats.org/officeDocument/2006/math">
                    <m:r>
                      <a:rPr lang="en-US" sz="1600" i="1" dirty="0">
                        <a:latin typeface="Cambria Math"/>
                      </a:rPr>
                      <m:t>𝑧</m:t>
                    </m:r>
                    <m:r>
                      <a:rPr lang="en-US" sz="1600" i="1" dirty="0">
                        <a:latin typeface="Cambria Math"/>
                      </a:rPr>
                      <m:t>=2</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888432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2.38</a:t>
            </a:r>
          </a:p>
        </p:txBody>
      </p:sp>
      <p:pic>
        <p:nvPicPr>
          <p:cNvPr id="2" name="Picture Placeholder 1" descr="This figure is the 3-dimensional coordinate system. It has a vertical cylinder parallel to the z-axis and centered around line parallel to the z-axis with x = 2 and y = 1."/>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2434" b="-2434"/>
          <a:stretch>
            <a:fillRect/>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The set of points satisfying </a:t>
                </a:r>
                <a14:m>
                  <m:oMath xmlns:m="http://schemas.openxmlformats.org/officeDocument/2006/math">
                    <m:sSup>
                      <m:sSupPr>
                        <m:ctrlPr>
                          <a:rPr lang="fr-FR" sz="1600" i="1" dirty="0" smtClean="0">
                            <a:solidFill>
                              <a:srgbClr val="000000"/>
                            </a:solidFill>
                            <a:latin typeface="Cambria Math" panose="02040503050406030204" pitchFamily="18" charset="0"/>
                          </a:rPr>
                        </m:ctrlPr>
                      </m:sSupPr>
                      <m:e>
                        <m:r>
                          <a:rPr lang="fr-FR" sz="1600" i="1" dirty="0">
                            <a:solidFill>
                              <a:srgbClr val="000000"/>
                            </a:solidFill>
                            <a:latin typeface="Cambria Math"/>
                          </a:rPr>
                          <m:t>(</m:t>
                        </m:r>
                        <m:r>
                          <a:rPr lang="fr-FR" sz="1600" i="1" dirty="0">
                            <a:solidFill>
                              <a:srgbClr val="000000"/>
                            </a:solidFill>
                            <a:latin typeface="Cambria Math"/>
                          </a:rPr>
                          <m:t>𝑥</m:t>
                        </m:r>
                        <m:r>
                          <a:rPr lang="fr-FR" sz="1600" i="1" dirty="0">
                            <a:solidFill>
                              <a:srgbClr val="000000"/>
                            </a:solidFill>
                            <a:latin typeface="Cambria Math"/>
                          </a:rPr>
                          <m:t>−2)</m:t>
                        </m:r>
                      </m:e>
                      <m:sup>
                        <m:r>
                          <a:rPr lang="en-US" sz="1600" b="0" i="1" dirty="0" smtClean="0">
                            <a:solidFill>
                              <a:srgbClr val="000000"/>
                            </a:solidFill>
                            <a:latin typeface="Cambria Math"/>
                          </a:rPr>
                          <m:t>2</m:t>
                        </m:r>
                      </m:sup>
                    </m:sSup>
                    <m:r>
                      <a:rPr lang="fr-FR" sz="1600" i="1" dirty="0">
                        <a:solidFill>
                          <a:srgbClr val="000000"/>
                        </a:solidFill>
                        <a:latin typeface="Cambria Math"/>
                      </a:rPr>
                      <m:t>+</m:t>
                    </m:r>
                    <m:sSup>
                      <m:sSupPr>
                        <m:ctrlPr>
                          <a:rPr lang="fr-FR" sz="1600" i="1" dirty="0" smtClean="0">
                            <a:solidFill>
                              <a:srgbClr val="000000"/>
                            </a:solidFill>
                            <a:latin typeface="Cambria Math" panose="02040503050406030204" pitchFamily="18" charset="0"/>
                          </a:rPr>
                        </m:ctrlPr>
                      </m:sSupPr>
                      <m:e>
                        <m:r>
                          <a:rPr lang="fr-FR" sz="1600" i="1" dirty="0">
                            <a:solidFill>
                              <a:srgbClr val="000000"/>
                            </a:solidFill>
                            <a:latin typeface="Cambria Math"/>
                          </a:rPr>
                          <m:t>(</m:t>
                        </m:r>
                        <m:r>
                          <a:rPr lang="fr-FR" sz="1600" i="1" dirty="0">
                            <a:solidFill>
                              <a:srgbClr val="000000"/>
                            </a:solidFill>
                            <a:latin typeface="Cambria Math"/>
                          </a:rPr>
                          <m:t>𝑦</m:t>
                        </m:r>
                        <m:r>
                          <a:rPr lang="fr-FR" sz="1600" i="1" dirty="0">
                            <a:solidFill>
                              <a:srgbClr val="000000"/>
                            </a:solidFill>
                            <a:latin typeface="Cambria Math"/>
                          </a:rPr>
                          <m:t>−1)</m:t>
                        </m:r>
                      </m:e>
                      <m:sup>
                        <m:r>
                          <a:rPr lang="en-US" sz="1600" b="0" i="1" dirty="0" smtClean="0">
                            <a:solidFill>
                              <a:srgbClr val="000000"/>
                            </a:solidFill>
                            <a:latin typeface="Cambria Math"/>
                          </a:rPr>
                          <m:t>2 </m:t>
                        </m:r>
                      </m:sup>
                    </m:sSup>
                    <m:r>
                      <a:rPr lang="fr-FR" sz="1600" i="1" dirty="0" smtClean="0">
                        <a:solidFill>
                          <a:srgbClr val="000000"/>
                        </a:solidFill>
                        <a:latin typeface="Cambria Math"/>
                      </a:rPr>
                      <m:t>=4</m:t>
                    </m:r>
                  </m:oMath>
                </a14:m>
                <a:r>
                  <a:rPr lang="fr-FR" sz="1600" dirty="0">
                    <a:solidFill>
                      <a:srgbClr val="000000"/>
                    </a:solidFill>
                  </a:rPr>
                  <a:t>. This </a:t>
                </a:r>
                <a:r>
                  <a:rPr lang="fr-FR" sz="1600" dirty="0" err="1">
                    <a:solidFill>
                      <a:srgbClr val="000000"/>
                    </a:solidFill>
                  </a:rPr>
                  <a:t>is</a:t>
                </a:r>
                <a:r>
                  <a:rPr lang="fr-FR" sz="1600" dirty="0">
                    <a:solidFill>
                      <a:srgbClr val="000000"/>
                    </a:solidFill>
                  </a:rPr>
                  <a:t> a </a:t>
                </a:r>
                <a:r>
                  <a:rPr lang="fr-FR" sz="1600" dirty="0" err="1">
                    <a:solidFill>
                      <a:srgbClr val="000000"/>
                    </a:solidFill>
                  </a:rPr>
                  <a:t>cylinder</a:t>
                </a:r>
                <a:r>
                  <a:rPr lang="fr-FR" sz="1600" dirty="0">
                    <a:solidFill>
                      <a:srgbClr val="000000"/>
                    </a:solidFill>
                  </a:rPr>
                  <a:t> of radius 2 </a:t>
                </a:r>
                <a:r>
                  <a:rPr lang="fr-FR" sz="1600" dirty="0" err="1">
                    <a:solidFill>
                      <a:srgbClr val="000000"/>
                    </a:solidFill>
                  </a:rPr>
                  <a:t>centered</a:t>
                </a:r>
                <a:r>
                  <a:rPr lang="fr-FR" sz="1600" dirty="0">
                    <a:solidFill>
                      <a:srgbClr val="000000"/>
                    </a:solidFill>
                  </a:rPr>
                  <a:t> on the line </a:t>
                </a:r>
                <a:r>
                  <a:rPr lang="fr-FR" sz="1600" dirty="0" err="1">
                    <a:solidFill>
                      <a:srgbClr val="000000"/>
                    </a:solidFill>
                  </a:rPr>
                  <a:t>with</a:t>
                </a:r>
                <a:r>
                  <a:rPr lang="fr-FR" sz="1600" dirty="0">
                    <a:solidFill>
                      <a:srgbClr val="000000"/>
                    </a:solidFill>
                  </a:rPr>
                  <a:t> </a:t>
                </a:r>
                <a14:m>
                  <m:oMath xmlns:m="http://schemas.openxmlformats.org/officeDocument/2006/math">
                    <m:r>
                      <a:rPr lang="fr-FR" sz="1600" i="1" dirty="0" smtClean="0">
                        <a:solidFill>
                          <a:srgbClr val="000000"/>
                        </a:solidFill>
                        <a:latin typeface="Cambria Math"/>
                      </a:rPr>
                      <m:t>𝑥</m:t>
                    </m:r>
                    <m:r>
                      <a:rPr lang="fr-FR" sz="1600" i="1" dirty="0" smtClean="0">
                        <a:solidFill>
                          <a:srgbClr val="000000"/>
                        </a:solidFill>
                        <a:latin typeface="Cambria Math"/>
                      </a:rPr>
                      <m:t>=2</m:t>
                    </m:r>
                  </m:oMath>
                </a14:m>
                <a:r>
                  <a:rPr lang="fr-FR" sz="1600" dirty="0">
                    <a:solidFill>
                      <a:srgbClr val="000000"/>
                    </a:solidFill>
                  </a:rPr>
                  <a:t> and </a:t>
                </a:r>
                <a14:m>
                  <m:oMath xmlns:m="http://schemas.openxmlformats.org/officeDocument/2006/math">
                    <m:r>
                      <a:rPr lang="fr-FR" sz="1600" i="1" dirty="0" smtClean="0">
                        <a:solidFill>
                          <a:srgbClr val="000000"/>
                        </a:solidFill>
                        <a:latin typeface="Cambria Math"/>
                      </a:rPr>
                      <m:t>𝑦</m:t>
                    </m:r>
                    <m:r>
                      <a:rPr lang="fr-FR" sz="1600" i="1" dirty="0" smtClean="0">
                        <a:solidFill>
                          <a:srgbClr val="000000"/>
                        </a:solidFill>
                        <a:latin typeface="Cambria Math"/>
                      </a:rPr>
                      <m:t>=1</m:t>
                    </m:r>
                  </m:oMath>
                </a14:m>
                <a:r>
                  <a:rPr lang="fr-FR" sz="1600" dirty="0">
                    <a:solidFill>
                      <a:srgbClr val="000000"/>
                    </a:solidFill>
                  </a:rPr>
                  <a:t>.</a:t>
                </a:r>
                <a:endParaRPr lang="en-US" sz="1600" dirty="0">
                  <a:solidFill>
                    <a:srgbClr val="000000"/>
                  </a:solidFill>
                </a:endParaRP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249629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2.39</a:t>
            </a:r>
          </a:p>
        </p:txBody>
      </p:sp>
      <p:pic>
        <p:nvPicPr>
          <p:cNvPr id="2" name="Picture Placeholder 1" descr="This figure is the 3-dimensional coordinate system. It has a vector drawn. The initial point of the vector is the origin. The terminal point of the vector is (2, 4, 1). The vector is labeled “v = &lt;2, 4, 1&gt;.”"/>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82359" r="-82359"/>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Vector </a:t>
                </a:r>
                <a14:m>
                  <m:oMath xmlns:m="http://schemas.openxmlformats.org/officeDocument/2006/math">
                    <m:r>
                      <a:rPr lang="en-US" sz="1600" b="1" dirty="0">
                        <a:latin typeface="Cambria Math"/>
                      </a:rPr>
                      <m:t>𝐯</m:t>
                    </m:r>
                    <m:r>
                      <a:rPr lang="en-US" sz="1600" i="1" dirty="0">
                        <a:latin typeface="Cambria Math"/>
                      </a:rPr>
                      <m:t>=〈 2, 4, 1〉</m:t>
                    </m:r>
                  </m:oMath>
                </a14:m>
                <a:r>
                  <a:rPr lang="en-US" sz="1600" dirty="0"/>
                  <a:t> is represented by a directed line segment from point (0, 0, 0) to point (2, 4, 1).</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76453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2.40</a:t>
            </a:r>
          </a:p>
        </p:txBody>
      </p:sp>
      <p:pic>
        <p:nvPicPr>
          <p:cNvPr id="2" name="Picture Placeholder 1" descr="This figure is the 3-dimensional coordinate system. It has two points labeled. The first point is P = (3, 12, 6). The second point is Q = (-4, -3, 2). There is a vector from P to Q."/>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67686" r="-67686"/>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solidFill>
                      <a:schemeClr val="tx1"/>
                    </a:solidFill>
                  </a:rPr>
                  <a:t>The vector with initial point </a:t>
                </a:r>
                <a14:m>
                  <m:oMath xmlns:m="http://schemas.openxmlformats.org/officeDocument/2006/math">
                    <m:r>
                      <a:rPr lang="en-US" sz="1600" b="0" i="1" smtClean="0">
                        <a:solidFill>
                          <a:schemeClr val="tx1"/>
                        </a:solidFill>
                        <a:latin typeface="Cambria Math"/>
                      </a:rPr>
                      <m:t>𝑃</m:t>
                    </m:r>
                    <m:r>
                      <a:rPr lang="en-US" sz="1600" b="0" i="1" smtClean="0">
                        <a:solidFill>
                          <a:schemeClr val="tx1"/>
                        </a:solidFill>
                        <a:latin typeface="Cambria Math"/>
                      </a:rPr>
                      <m:t>=(3, 12, 6)</m:t>
                    </m:r>
                  </m:oMath>
                </a14:m>
                <a:r>
                  <a:rPr lang="en-US" sz="1600" dirty="0">
                    <a:solidFill>
                      <a:schemeClr val="tx1"/>
                    </a:solidFill>
                  </a:rPr>
                  <a:t> and </a:t>
                </a:r>
                <a:r>
                  <a:rPr lang="fr-FR" sz="1600" dirty="0">
                    <a:solidFill>
                      <a:schemeClr val="tx1"/>
                    </a:solidFill>
                  </a:rPr>
                  <a:t>terminal point </a:t>
                </a:r>
                <a14:m>
                  <m:oMath xmlns:m="http://schemas.openxmlformats.org/officeDocument/2006/math">
                    <m:r>
                      <a:rPr lang="fr-FR" sz="1600" i="1" dirty="0">
                        <a:solidFill>
                          <a:schemeClr val="tx1"/>
                        </a:solidFill>
                        <a:latin typeface="Cambria Math"/>
                      </a:rPr>
                      <m:t>𝑄</m:t>
                    </m:r>
                    <m:r>
                      <a:rPr lang="fr-FR" sz="1600" i="1" dirty="0">
                        <a:solidFill>
                          <a:schemeClr val="tx1"/>
                        </a:solidFill>
                        <a:latin typeface="Cambria Math"/>
                      </a:rPr>
                      <m:t>=(–4, –3, 2)</m:t>
                    </m:r>
                  </m:oMath>
                </a14:m>
                <a:r>
                  <a:rPr lang="fr-FR" sz="1600" dirty="0">
                    <a:solidFill>
                      <a:schemeClr val="tx1"/>
                    </a:solidFill>
                  </a:rPr>
                  <a:t>.</a:t>
                </a:r>
                <a:endParaRPr lang="en-US" sz="1600" dirty="0">
                  <a:solidFill>
                    <a:schemeClr val="tx1"/>
                  </a:solidFill>
                </a:endParaRP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76453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2.41</a:t>
            </a:r>
          </a:p>
        </p:txBody>
      </p:sp>
      <p:pic>
        <p:nvPicPr>
          <p:cNvPr id="2" name="Picture Placeholder 1" descr="This figure is the first octant of the 3-dimensional coordinate system. It has has three vectors in standard position. The first vector is labeled “A.” The second vector is labeled “B.” The third vector is labeled “A + B.” This vector is in between vectors A and B."/>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8905" r="-38905"/>
          <a:stretch/>
        </p:blipFill>
        <p:spPr/>
      </p:pic>
      <p:sp>
        <p:nvSpPr>
          <p:cNvPr id="7" name="Text Placeholder 6"/>
          <p:cNvSpPr>
            <a:spLocks noGrp="1"/>
          </p:cNvSpPr>
          <p:nvPr>
            <p:ph type="body" sz="quarter" idx="14"/>
          </p:nvPr>
        </p:nvSpPr>
        <p:spPr/>
        <p:txBody>
          <a:bodyPr>
            <a:normAutofit/>
          </a:bodyPr>
          <a:lstStyle/>
          <a:p>
            <a:r>
              <a:rPr lang="en-US" sz="1600" dirty="0"/>
              <a:t>To add vectors in three dimensions, we follow the same procedures we learned for two dimensions.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981880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2.42</a:t>
            </a:r>
          </a:p>
        </p:txBody>
      </p:sp>
      <p:pic>
        <p:nvPicPr>
          <p:cNvPr id="2" name="Picture Placeholder 1" descr="This figure is the 3-dimensional coordinate system. It has two vectors in standard position. The first vector is labeled “v = &lt;-2, 9, 5&gt;.” The second vector is labeled “w = &lt;1, -1, 0&gt;.”"/>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64695" r="-64695"/>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vectors </a:t>
                </a:r>
                <a14:m>
                  <m:oMath xmlns:m="http://schemas.openxmlformats.org/officeDocument/2006/math">
                    <m:r>
                      <a:rPr lang="en-US" sz="1600" b="1" i="0" dirty="0" smtClean="0">
                        <a:latin typeface="Cambria Math"/>
                      </a:rPr>
                      <m:t>𝐯</m:t>
                    </m:r>
                    <m:r>
                      <a:rPr lang="en-US" sz="1600" i="1" dirty="0" smtClean="0">
                        <a:latin typeface="Cambria Math"/>
                      </a:rPr>
                      <m:t>=〈−</m:t>
                    </m:r>
                    <m:r>
                      <a:rPr lang="en-US" sz="1600" i="1" dirty="0">
                        <a:latin typeface="Cambria Math"/>
                      </a:rPr>
                      <m:t>2, 9, </m:t>
                    </m:r>
                    <m:r>
                      <a:rPr lang="en-US" sz="1600" i="1" dirty="0" smtClean="0">
                        <a:latin typeface="Cambria Math"/>
                      </a:rPr>
                      <m:t>5〉</m:t>
                    </m:r>
                  </m:oMath>
                </a14:m>
                <a:r>
                  <a:rPr lang="en-US" sz="1600" dirty="0"/>
                  <a:t> and </a:t>
                </a:r>
                <a14:m>
                  <m:oMath xmlns:m="http://schemas.openxmlformats.org/officeDocument/2006/math">
                    <m:r>
                      <a:rPr lang="pl-PL" sz="1600" b="1" i="0" dirty="0" smtClean="0">
                        <a:latin typeface="Cambria Math"/>
                      </a:rPr>
                      <m:t>𝐰</m:t>
                    </m:r>
                    <m:r>
                      <a:rPr lang="en-US" sz="1600" i="1" dirty="0" smtClean="0">
                        <a:latin typeface="Cambria Math"/>
                      </a:rPr>
                      <m:t>=</m:t>
                    </m:r>
                    <m:r>
                      <a:rPr lang="pl-PL" sz="1600" i="1" dirty="0" smtClean="0">
                        <a:latin typeface="Cambria Math"/>
                      </a:rPr>
                      <m:t>〈</m:t>
                    </m:r>
                    <m:r>
                      <a:rPr lang="pl-PL" sz="1600" i="1" dirty="0">
                        <a:latin typeface="Cambria Math"/>
                      </a:rPr>
                      <m:t>1, −1, 0</m:t>
                    </m:r>
                    <m:r>
                      <a:rPr lang="pl-PL" sz="1600" i="1" dirty="0" smtClean="0">
                        <a:latin typeface="Cambria Math"/>
                      </a:rPr>
                      <m:t>〉</m:t>
                    </m:r>
                  </m:oMath>
                </a14:m>
                <a:r>
                  <a:rPr lang="pl-PL"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433721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an image of two football players with the first one throwing the football to the second one. There is a line segment from each player to the bottom of the image. The distance from the first player to the bottom of the image is 20 yards. The distance from the second player to the same point on the bottom of the image is 15 yards. The two line segments are perpendicular. There is a broken line segment from the first player to the second player. There is a vector from the first player. The angle between the broken line and the vector is 30 degree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086" b="-10086"/>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860088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the image of two football players with the first player throwing the football to the second player. The distance between the two players is represented with a broken line segment. There is a vector from the first player. The angle between the vector and the broken line segment is 30 degrees. There is a vertical broken line segment from the second player. Also, there is a right triangle formed from the two broken line segments and the vector from the first player is labeled “w” and is the hypotenus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551" r="-3551"/>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279577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2.43</a:t>
            </a:r>
          </a:p>
        </p:txBody>
      </p:sp>
      <p:pic>
        <p:nvPicPr>
          <p:cNvPr id="2" name="Picture Placeholder 1" descr="This figure shows a disco ball suspended from a ceiling."/>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539" b="-1539"/>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(credit: modification of work by Kenneth Lu, Flickr)</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526145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2.44</a:t>
            </a:r>
          </a:p>
        </p:txBody>
      </p:sp>
      <p:pic>
        <p:nvPicPr>
          <p:cNvPr id="2" name="Picture Placeholder 1" descr="This figure is two vectors with the same initial point. The first vector is labeled “u,” and the second vector is labeled “v.” The angle between the two vectors is labeled “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284" r="-1528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Let </a:t>
                </a:r>
                <a14:m>
                  <m:oMath xmlns:m="http://schemas.openxmlformats.org/officeDocument/2006/math">
                    <m:r>
                      <a:rPr lang="en-US" sz="1600" i="1" dirty="0" smtClean="0">
                        <a:latin typeface="Cambria Math"/>
                      </a:rPr>
                      <m:t>𝜃</m:t>
                    </m:r>
                  </m:oMath>
                </a14:m>
                <a:r>
                  <a:rPr lang="en-US" sz="1600" dirty="0"/>
                  <a:t> be the angle between two nonzero vectors </a:t>
                </a:r>
                <a14:m>
                  <m:oMath xmlns:m="http://schemas.openxmlformats.org/officeDocument/2006/math">
                    <m:r>
                      <a:rPr lang="en-US" sz="1600" b="1" i="0" dirty="0" smtClean="0">
                        <a:latin typeface="Cambria Math"/>
                      </a:rPr>
                      <m:t>𝐮</m:t>
                    </m:r>
                  </m:oMath>
                </a14:m>
                <a:r>
                  <a:rPr lang="en-US" sz="1600" dirty="0"/>
                  <a:t> and </a:t>
                </a:r>
                <a14:m>
                  <m:oMath xmlns:m="http://schemas.openxmlformats.org/officeDocument/2006/math">
                    <m:r>
                      <a:rPr lang="en-US" sz="1600" b="1" i="0" dirty="0" smtClean="0">
                        <a:latin typeface="Cambria Math"/>
                      </a:rPr>
                      <m:t>𝐯</m:t>
                    </m:r>
                  </m:oMath>
                </a14:m>
                <a:r>
                  <a:rPr lang="en-US" sz="1600" dirty="0"/>
                  <a:t> such that </a:t>
                </a:r>
                <a14:m>
                  <m:oMath xmlns:m="http://schemas.openxmlformats.org/officeDocument/2006/math">
                    <m:r>
                      <a:rPr lang="en-US" sz="1600" i="1" dirty="0" smtClean="0">
                        <a:latin typeface="Cambria Math"/>
                      </a:rPr>
                      <m:t>0≤</m:t>
                    </m:r>
                    <m:r>
                      <a:rPr lang="en-US" sz="1600" i="1" dirty="0" smtClean="0">
                        <a:latin typeface="Cambria Math"/>
                      </a:rPr>
                      <m:t>𝜃</m:t>
                    </m:r>
                    <m:r>
                      <a:rPr lang="en-US" sz="1600" i="1" dirty="0" smtClean="0">
                        <a:latin typeface="Cambria Math"/>
                      </a:rPr>
                      <m:t>≤</m:t>
                    </m:r>
                    <m:r>
                      <a:rPr lang="en-US" sz="1600" i="1" dirty="0" smtClean="0">
                        <a:latin typeface="Cambria Math"/>
                      </a:rPr>
                      <m:t>𝜋</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9671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a:t>
            </a:r>
          </a:p>
        </p:txBody>
      </p:sp>
      <p:pic>
        <p:nvPicPr>
          <p:cNvPr id="2" name="Picture Placeholder 1" descr="This graphic has 4 figures. The first figure is a vector labeled “v.” The second figure is a vector twice as long as the first vector and is labeled “2 v.” The third figure is half as long as the first and is labeled “1/2 v.” The fourth figure is a vector in the opposite direction as the first. It is labeled “-v.”"/>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52" b="-395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fontScale="85000" lnSpcReduction="20000"/>
              </a:bodyPr>
              <a:lstStyle/>
              <a:p>
                <a:pPr marL="342900" indent="-342900">
                  <a:buFontTx/>
                  <a:buAutoNum type="alphaLcParenBoth"/>
                </a:pPr>
                <a:r>
                  <a:rPr lang="en-US" sz="1600" b="0" dirty="0">
                    <a:solidFill>
                      <a:schemeClr val="tx1"/>
                    </a:solidFill>
                  </a:rPr>
                  <a:t>T</a:t>
                </a:r>
                <a:r>
                  <a:rPr lang="en-US" sz="1600" dirty="0"/>
                  <a:t>he original vector </a:t>
                </a:r>
                <a14:m>
                  <m:oMath xmlns:m="http://schemas.openxmlformats.org/officeDocument/2006/math">
                    <m:r>
                      <a:rPr lang="en-US" sz="1600" b="1" dirty="0">
                        <a:latin typeface="Cambria Math"/>
                      </a:rPr>
                      <m:t>𝐯</m:t>
                    </m:r>
                  </m:oMath>
                </a14:m>
                <a:r>
                  <a:rPr lang="en-US" sz="1600" dirty="0"/>
                  <a:t> has length </a:t>
                </a:r>
                <a14:m>
                  <m:oMath xmlns:m="http://schemas.openxmlformats.org/officeDocument/2006/math">
                    <m:r>
                      <a:rPr lang="en-US" sz="1600" i="1" dirty="0" smtClean="0">
                        <a:latin typeface="Cambria Math"/>
                      </a:rPr>
                      <m:t>𝑛</m:t>
                    </m:r>
                  </m:oMath>
                </a14:m>
                <a:r>
                  <a:rPr lang="en-US" sz="1600" dirty="0"/>
                  <a:t> units.</a:t>
                </a:r>
                <a:endParaRPr lang="en-US" sz="1600" b="0" dirty="0">
                  <a:solidFill>
                    <a:schemeClr val="tx1"/>
                  </a:solidFill>
                </a:endParaRPr>
              </a:p>
              <a:p>
                <a:pPr marL="342900" indent="-342900">
                  <a:buFontTx/>
                  <a:buAutoNum type="alphaLcParenBoth"/>
                </a:pPr>
                <a:r>
                  <a:rPr lang="en-US" sz="1600" b="0" dirty="0">
                    <a:solidFill>
                      <a:schemeClr val="tx1"/>
                    </a:solidFill>
                  </a:rPr>
                  <a:t>T</a:t>
                </a:r>
                <a:r>
                  <a:rPr lang="en-US" sz="1600" dirty="0"/>
                  <a:t>he length of </a:t>
                </a:r>
                <a14:m>
                  <m:oMath xmlns:m="http://schemas.openxmlformats.org/officeDocument/2006/math">
                    <m:r>
                      <a:rPr lang="en-US" sz="1600" i="1" dirty="0" smtClean="0">
                        <a:latin typeface="Cambria Math"/>
                      </a:rPr>
                      <m:t>2</m:t>
                    </m:r>
                    <m:r>
                      <a:rPr lang="en-US" sz="1600" b="1" i="0" dirty="0">
                        <a:latin typeface="Cambria Math"/>
                      </a:rPr>
                      <m:t>𝐯</m:t>
                    </m:r>
                  </m:oMath>
                </a14:m>
                <a:r>
                  <a:rPr lang="en-US" sz="1600" dirty="0"/>
                  <a:t> equals </a:t>
                </a:r>
                <a14:m>
                  <m:oMath xmlns:m="http://schemas.openxmlformats.org/officeDocument/2006/math">
                    <m:r>
                      <a:rPr lang="en-US" sz="1600" b="0" i="0" dirty="0" smtClean="0">
                        <a:latin typeface="Cambria Math"/>
                      </a:rPr>
                      <m:t>2</m:t>
                    </m:r>
                    <m:r>
                      <a:rPr lang="en-US" sz="1600" i="1" dirty="0">
                        <a:latin typeface="Cambria Math"/>
                      </a:rPr>
                      <m:t>𝑛</m:t>
                    </m:r>
                  </m:oMath>
                </a14:m>
                <a:r>
                  <a:rPr lang="en-US" sz="1600" dirty="0"/>
                  <a:t> units.</a:t>
                </a:r>
              </a:p>
              <a:p>
                <a:pPr marL="342900" indent="-342900">
                  <a:buFontTx/>
                  <a:buAutoNum type="alphaLcParenBoth"/>
                </a:pPr>
                <a:r>
                  <a:rPr lang="en-US" sz="1600" b="0" dirty="0">
                    <a:solidFill>
                      <a:schemeClr val="tx1"/>
                    </a:solidFill>
                  </a:rPr>
                  <a:t>T</a:t>
                </a:r>
                <a:r>
                  <a:rPr lang="en-US" sz="1600" dirty="0"/>
                  <a:t>he length of </a:t>
                </a:r>
                <a14:m>
                  <m:oMath xmlns:m="http://schemas.openxmlformats.org/officeDocument/2006/math">
                    <m:r>
                      <a:rPr lang="en-US" sz="1600" b="1" dirty="0">
                        <a:latin typeface="Cambria Math"/>
                      </a:rPr>
                      <m:t>𝐯</m:t>
                    </m:r>
                    <m:r>
                      <a:rPr lang="en-US" sz="1600" b="0" i="1" dirty="0" smtClean="0">
                        <a:latin typeface="Cambria Math"/>
                      </a:rPr>
                      <m:t>/2</m:t>
                    </m:r>
                  </m:oMath>
                </a14:m>
                <a:r>
                  <a:rPr lang="en-US" sz="1600" b="1" dirty="0"/>
                  <a:t> </a:t>
                </a:r>
                <a:r>
                  <a:rPr lang="en-US" sz="1600" dirty="0"/>
                  <a:t>is </a:t>
                </a:r>
                <a14:m>
                  <m:oMath xmlns:m="http://schemas.openxmlformats.org/officeDocument/2006/math">
                    <m:r>
                      <a:rPr lang="en-US" sz="1600" b="0" i="1" dirty="0" smtClean="0">
                        <a:latin typeface="Cambria Math"/>
                      </a:rPr>
                      <m:t>𝑛</m:t>
                    </m:r>
                    <m:r>
                      <a:rPr lang="en-US" sz="1600" b="0" i="1" dirty="0" smtClean="0">
                        <a:latin typeface="Cambria Math"/>
                      </a:rPr>
                      <m:t>/2</m:t>
                    </m:r>
                  </m:oMath>
                </a14:m>
                <a:r>
                  <a:rPr lang="en-US" sz="1600" b="1" dirty="0"/>
                  <a:t> </a:t>
                </a:r>
                <a:r>
                  <a:rPr lang="en-US" sz="1600" dirty="0"/>
                  <a:t>units.</a:t>
                </a:r>
                <a:endParaRPr lang="en-US" sz="1600" b="0" dirty="0">
                  <a:solidFill>
                    <a:schemeClr val="tx1"/>
                  </a:solidFill>
                </a:endParaRPr>
              </a:p>
              <a:p>
                <a:pPr marL="342900" indent="-342900">
                  <a:buFontTx/>
                  <a:buAutoNum type="alphaLcParenBoth"/>
                </a:pPr>
                <a:r>
                  <a:rPr lang="en-US" sz="1600" dirty="0"/>
                  <a:t>The vectors </a:t>
                </a:r>
                <a14:m>
                  <m:oMath xmlns:m="http://schemas.openxmlformats.org/officeDocument/2006/math">
                    <m:r>
                      <a:rPr lang="en-US" sz="1600" b="1" dirty="0">
                        <a:latin typeface="Cambria Math"/>
                      </a:rPr>
                      <m:t>𝐯</m:t>
                    </m:r>
                  </m:oMath>
                </a14:m>
                <a:r>
                  <a:rPr lang="en-US" sz="1600" dirty="0"/>
                  <a:t> and </a:t>
                </a:r>
                <a14:m>
                  <m:oMath xmlns:m="http://schemas.openxmlformats.org/officeDocument/2006/math">
                    <m:r>
                      <a:rPr lang="en-US" sz="1600" b="1" i="0" dirty="0" smtClean="0">
                        <a:latin typeface="Cambria Math"/>
                      </a:rPr>
                      <m:t>−</m:t>
                    </m:r>
                    <m:r>
                      <a:rPr lang="en-US" sz="1600" b="1" dirty="0">
                        <a:latin typeface="Cambria Math"/>
                      </a:rPr>
                      <m:t>𝐯</m:t>
                    </m:r>
                  </m:oMath>
                </a14:m>
                <a:r>
                  <a:rPr lang="en-US" sz="1600" dirty="0"/>
                  <a:t> have the same length but opposite directions.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76" t="-4188" b="-261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563134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2.45</a:t>
            </a:r>
          </a:p>
        </p:txBody>
      </p:sp>
      <p:pic>
        <p:nvPicPr>
          <p:cNvPr id="2" name="Picture Placeholder 1" descr="This figure is two vectors with the same initial point. The first vector is labeled “u,” and the second vector is labeled “v.” The angle between the two vectors is labeled “theta.” There is also a third vector from the terminal point of vector u to the terminal point of vector v. It is labeled “v – u.”"/>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700" r="-15700"/>
          <a:stretch>
            <a:fillRect/>
          </a:stretch>
        </p:blipFill>
        <p:spPr/>
      </p:pic>
      <p:sp>
        <p:nvSpPr>
          <p:cNvPr id="7" name="Text Placeholder 6"/>
          <p:cNvSpPr>
            <a:spLocks noGrp="1"/>
          </p:cNvSpPr>
          <p:nvPr>
            <p:ph type="body" sz="quarter" idx="14"/>
          </p:nvPr>
        </p:nvSpPr>
        <p:spPr/>
        <p:txBody>
          <a:bodyPr>
            <a:normAutofit/>
          </a:bodyPr>
          <a:lstStyle/>
          <a:p>
            <a:r>
              <a:rPr lang="en-US" sz="1600" dirty="0"/>
              <a:t>The lengths of the sides of the triangle are given by the magnitudes of the vectors that form the triangle.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821692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2.46</a:t>
            </a:r>
          </a:p>
        </p:txBody>
      </p:sp>
      <p:pic>
        <p:nvPicPr>
          <p:cNvPr id="2" name="Picture Placeholder 1" descr="This figure has 5 images. The first image has two vectors u and v. The angle between these two vectors is theta. Theta is an acute angle. The second image is has two vectors u and v. The angle between these vectors is theta. Theta is an obtuse angle. The third image is vectors u and v in opposite directions. The angle between u and v is a straight angle. The fourth image is u and v in the same direction. The fifth image is u and v with angle theta between them as a right angle."/>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39949" r="-39949"/>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fontScale="62500" lnSpcReduction="20000"/>
              </a:bodyPr>
              <a:lstStyle/>
              <a:p>
                <a:pPr marL="342900" indent="-342900">
                  <a:buFontTx/>
                  <a:buAutoNum type="alphaLcParenBoth"/>
                </a:pPr>
                <a:r>
                  <a:rPr lang="en-US" sz="1600" dirty="0"/>
                  <a:t>An acute angle has </a:t>
                </a:r>
                <a14:m>
                  <m:oMath xmlns:m="http://schemas.openxmlformats.org/officeDocument/2006/math">
                    <m:r>
                      <a:rPr lang="en-US" sz="1600" i="1" dirty="0" smtClean="0">
                        <a:latin typeface="Cambria Math"/>
                      </a:rPr>
                      <m:t>0&lt;</m:t>
                    </m:r>
                    <m:r>
                      <m:rPr>
                        <m:sty m:val="p"/>
                      </m:rPr>
                      <a:rPr lang="en-US" sz="1600" i="1" dirty="0" err="1" smtClean="0">
                        <a:latin typeface="Cambria Math"/>
                      </a:rPr>
                      <m:t>cos</m:t>
                    </m:r>
                    <m:r>
                      <a:rPr lang="en-US" sz="1600" i="1" dirty="0" smtClean="0">
                        <a:latin typeface="Cambria Math"/>
                      </a:rPr>
                      <m:t>⁡</m:t>
                    </m:r>
                    <m:r>
                      <a:rPr lang="en-US" sz="1600" i="1" dirty="0" smtClean="0">
                        <a:latin typeface="Cambria Math"/>
                      </a:rPr>
                      <m:t>𝜃</m:t>
                    </m:r>
                    <m:r>
                      <a:rPr lang="en-US" sz="1600" i="1" dirty="0" smtClean="0">
                        <a:latin typeface="Cambria Math"/>
                      </a:rPr>
                      <m:t>&lt;1</m:t>
                    </m:r>
                  </m:oMath>
                </a14:m>
                <a:r>
                  <a:rPr lang="en-US" sz="1600" dirty="0"/>
                  <a:t>.</a:t>
                </a:r>
              </a:p>
              <a:p>
                <a:pPr marL="342900" indent="-342900">
                  <a:buFontTx/>
                  <a:buAutoNum type="alphaLcParenBoth"/>
                </a:pPr>
                <a:r>
                  <a:rPr lang="en-US" sz="1600" dirty="0"/>
                  <a:t>An obtuse angle has </a:t>
                </a:r>
                <a14:m>
                  <m:oMath xmlns:m="http://schemas.openxmlformats.org/officeDocument/2006/math">
                    <m:r>
                      <a:rPr lang="es-ES_tradnl" sz="1600" i="1" dirty="0" smtClean="0">
                        <a:latin typeface="Cambria Math"/>
                      </a:rPr>
                      <m:t>−1&lt;</m:t>
                    </m:r>
                    <m:r>
                      <m:rPr>
                        <m:sty m:val="p"/>
                      </m:rPr>
                      <a:rPr lang="es-ES_tradnl" sz="1600" i="1" dirty="0" err="1" smtClean="0">
                        <a:latin typeface="Cambria Math"/>
                      </a:rPr>
                      <m:t>cos</m:t>
                    </m:r>
                    <m:r>
                      <a:rPr lang="es-ES_tradnl" sz="1600" i="1" dirty="0" smtClean="0">
                        <a:latin typeface="Cambria Math"/>
                      </a:rPr>
                      <m:t>⁡</m:t>
                    </m:r>
                    <m:r>
                      <a:rPr lang="en-US" sz="1600" i="1" dirty="0" smtClean="0">
                        <a:latin typeface="Cambria Math"/>
                      </a:rPr>
                      <m:t>𝜃</m:t>
                    </m:r>
                    <m:r>
                      <a:rPr lang="es-ES_tradnl" sz="1600" i="1" dirty="0">
                        <a:latin typeface="Cambria Math"/>
                      </a:rPr>
                      <m:t>&lt;</m:t>
                    </m:r>
                    <m:r>
                      <a:rPr lang="es-ES_tradnl" sz="1600" i="1" dirty="0" smtClean="0">
                        <a:latin typeface="Cambria Math"/>
                      </a:rPr>
                      <m:t>0</m:t>
                    </m:r>
                  </m:oMath>
                </a14:m>
                <a:r>
                  <a:rPr lang="es-ES_tradnl" sz="1600" dirty="0"/>
                  <a:t>.</a:t>
                </a:r>
              </a:p>
              <a:p>
                <a:pPr marL="342900" indent="-342900">
                  <a:buFontTx/>
                  <a:buAutoNum type="alphaLcParenBoth"/>
                </a:pPr>
                <a:r>
                  <a:rPr lang="en-US" sz="1600" dirty="0"/>
                  <a:t>A straight line has </a:t>
                </a:r>
                <a14:m>
                  <m:oMath xmlns:m="http://schemas.openxmlformats.org/officeDocument/2006/math">
                    <m:r>
                      <m:rPr>
                        <m:sty m:val="p"/>
                      </m:rPr>
                      <a:rPr lang="en-US" sz="1600" i="1" dirty="0" smtClean="0">
                        <a:latin typeface="Cambria Math"/>
                      </a:rPr>
                      <m:t>cos</m:t>
                    </m:r>
                    <m:r>
                      <a:rPr lang="en-US" sz="1600" i="1" dirty="0">
                        <a:latin typeface="Cambria Math"/>
                      </a:rPr>
                      <m:t>⁡</m:t>
                    </m:r>
                    <m:r>
                      <a:rPr lang="en-US" sz="1600" i="1" dirty="0" smtClean="0">
                        <a:latin typeface="Cambria Math"/>
                      </a:rPr>
                      <m:t>𝜃</m:t>
                    </m:r>
                    <m:r>
                      <a:rPr lang="en-US" sz="1600" i="1" dirty="0" smtClean="0">
                        <a:latin typeface="Cambria Math"/>
                      </a:rPr>
                      <m:t>=−1</m:t>
                    </m:r>
                  </m:oMath>
                </a14:m>
                <a:r>
                  <a:rPr lang="en-US" sz="1600" dirty="0"/>
                  <a:t>.</a:t>
                </a:r>
              </a:p>
              <a:p>
                <a:pPr marL="342900" indent="-342900">
                  <a:buFontTx/>
                  <a:buAutoNum type="alphaLcParenBoth"/>
                </a:pPr>
                <a:r>
                  <a:rPr lang="en-US" sz="1600" dirty="0"/>
                  <a:t>If the vectors have the same direction, </a:t>
                </a:r>
                <a14:m>
                  <m:oMath xmlns:m="http://schemas.openxmlformats.org/officeDocument/2006/math">
                    <m:r>
                      <m:rPr>
                        <m:sty m:val="p"/>
                      </m:rPr>
                      <a:rPr lang="en-US" sz="1600" i="1" dirty="0" smtClean="0">
                        <a:latin typeface="Cambria Math"/>
                      </a:rPr>
                      <m:t>cos</m:t>
                    </m:r>
                    <m:r>
                      <a:rPr lang="en-US" sz="1600" i="1" dirty="0">
                        <a:latin typeface="Cambria Math"/>
                      </a:rPr>
                      <m:t>⁡</m:t>
                    </m:r>
                    <m:r>
                      <a:rPr lang="en-US" sz="1600" i="1" dirty="0" smtClean="0">
                        <a:latin typeface="Cambria Math"/>
                      </a:rPr>
                      <m:t>𝜃</m:t>
                    </m:r>
                    <m:r>
                      <a:rPr lang="en-US" sz="1600" i="1" dirty="0" smtClean="0">
                        <a:latin typeface="Cambria Math"/>
                      </a:rPr>
                      <m:t>=1</m:t>
                    </m:r>
                  </m:oMath>
                </a14:m>
                <a:r>
                  <a:rPr lang="en-US" sz="1600" dirty="0"/>
                  <a:t>.</a:t>
                </a:r>
              </a:p>
              <a:p>
                <a:pPr marL="342900" indent="-342900">
                  <a:buFontTx/>
                  <a:buAutoNum type="alphaLcParenBoth"/>
                </a:pPr>
                <a:r>
                  <a:rPr lang="en-US" sz="1600" dirty="0"/>
                  <a:t>If the vectors are orthogonal (perpendicular), </a:t>
                </a:r>
                <a14:m>
                  <m:oMath xmlns:m="http://schemas.openxmlformats.org/officeDocument/2006/math">
                    <m:r>
                      <m:rPr>
                        <m:sty m:val="p"/>
                      </m:rPr>
                      <a:rPr lang="en-US" sz="1600" i="1" dirty="0" smtClean="0">
                        <a:latin typeface="Cambria Math"/>
                      </a:rPr>
                      <m:t>cos</m:t>
                    </m:r>
                    <m:r>
                      <a:rPr lang="en-US" sz="1600" i="1" dirty="0">
                        <a:latin typeface="Cambria Math"/>
                      </a:rPr>
                      <m:t>⁡</m:t>
                    </m:r>
                    <m:r>
                      <a:rPr lang="en-US" sz="1600" i="1" dirty="0" smtClean="0">
                        <a:latin typeface="Cambria Math"/>
                      </a:rPr>
                      <m:t>𝜃</m:t>
                    </m:r>
                    <m:r>
                      <a:rPr lang="en-US" sz="1600" i="1" dirty="0" smtClean="0">
                        <a:latin typeface="Cambria Math"/>
                      </a:rPr>
                      <m:t>=0</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t="-261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956435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2.47</a:t>
            </a:r>
          </a:p>
        </p:txBody>
      </p:sp>
      <p:pic>
        <p:nvPicPr>
          <p:cNvPr id="2" name="Picture Placeholder 1" descr="This figure is the 3-dimensional coordinate system. There are two vectors in standard position. The vectors are labeled “p” and “q.” The angle between the vectors is a right angle."/>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57119" r="-57119"/>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Vectors </a:t>
                </a:r>
                <a14:m>
                  <m:oMath xmlns:m="http://schemas.openxmlformats.org/officeDocument/2006/math">
                    <m:r>
                      <a:rPr lang="en-US" sz="1600" b="1" i="0" dirty="0" smtClean="0">
                        <a:latin typeface="Cambria Math"/>
                      </a:rPr>
                      <m:t>𝐩</m:t>
                    </m:r>
                  </m:oMath>
                </a14:m>
                <a:r>
                  <a:rPr lang="en-US" sz="1600" dirty="0"/>
                  <a:t> and </a:t>
                </a:r>
                <a14:m>
                  <m:oMath xmlns:m="http://schemas.openxmlformats.org/officeDocument/2006/math">
                    <m:r>
                      <a:rPr lang="en-US" sz="1600" b="1" i="0" dirty="0" smtClean="0">
                        <a:latin typeface="Cambria Math"/>
                      </a:rPr>
                      <m:t>𝐪</m:t>
                    </m:r>
                  </m:oMath>
                </a14:m>
                <a:r>
                  <a:rPr lang="en-US" sz="1600" dirty="0"/>
                  <a:t> form a right angle when their initial points are aligned.</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923864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2.48</a:t>
            </a:r>
          </a:p>
        </p:txBody>
      </p:sp>
      <p:pic>
        <p:nvPicPr>
          <p:cNvPr id="2" name="Picture Placeholder 1" descr="This figure is the first octant of the 3-dimensional coordinate system. It has the standard unit vectors drawn on axes x, y, and z. There is also a vector drawn in the first octant labeled “v.” The angle between the x-axis and v is labeled “alpha.” The angle between the y-axis and vector v is labeled “beta.” The angle between the z-axis and vector v is labeled “gamma.”"/>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54991" r="-54991"/>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solidFill>
                      <a:schemeClr val="tx1"/>
                    </a:solidFill>
                  </a:rPr>
                  <a:t>Angle </a:t>
                </a:r>
                <a14:m>
                  <m:oMath xmlns:m="http://schemas.openxmlformats.org/officeDocument/2006/math">
                    <m:r>
                      <a:rPr lang="en-US" sz="1600" i="1" dirty="0">
                        <a:solidFill>
                          <a:schemeClr val="tx1"/>
                        </a:solidFill>
                        <a:latin typeface="Cambria Math"/>
                      </a:rPr>
                      <m:t>𝛼</m:t>
                    </m:r>
                  </m:oMath>
                </a14:m>
                <a:r>
                  <a:rPr lang="en-US" sz="1600" dirty="0">
                    <a:solidFill>
                      <a:schemeClr val="tx1"/>
                    </a:solidFill>
                  </a:rPr>
                  <a:t> is formed by vector </a:t>
                </a:r>
                <a14:m>
                  <m:oMath xmlns:m="http://schemas.openxmlformats.org/officeDocument/2006/math">
                    <m:r>
                      <a:rPr lang="en-US" sz="1600" b="1" i="0" dirty="0" smtClean="0">
                        <a:solidFill>
                          <a:schemeClr val="tx1"/>
                        </a:solidFill>
                        <a:latin typeface="Cambria Math"/>
                      </a:rPr>
                      <m:t>𝐯</m:t>
                    </m:r>
                  </m:oMath>
                </a14:m>
                <a:r>
                  <a:rPr lang="en-US" sz="1600" dirty="0">
                    <a:solidFill>
                      <a:schemeClr val="tx1"/>
                    </a:solidFill>
                  </a:rPr>
                  <a:t> and unit vector </a:t>
                </a:r>
                <a14:m>
                  <m:oMath xmlns:m="http://schemas.openxmlformats.org/officeDocument/2006/math">
                    <m:r>
                      <a:rPr lang="en-US" sz="1600" b="1" i="0" dirty="0" smtClean="0">
                        <a:solidFill>
                          <a:schemeClr val="tx1"/>
                        </a:solidFill>
                        <a:latin typeface="Cambria Math"/>
                      </a:rPr>
                      <m:t>𝐢</m:t>
                    </m:r>
                  </m:oMath>
                </a14:m>
                <a:r>
                  <a:rPr lang="en-US" sz="1600" dirty="0">
                    <a:solidFill>
                      <a:schemeClr val="tx1"/>
                    </a:solidFill>
                  </a:rPr>
                  <a:t>. Angle </a:t>
                </a:r>
                <a14:m>
                  <m:oMath xmlns:m="http://schemas.openxmlformats.org/officeDocument/2006/math">
                    <m:r>
                      <a:rPr lang="en-US" sz="1600" i="1" dirty="0" smtClean="0">
                        <a:solidFill>
                          <a:schemeClr val="tx1"/>
                        </a:solidFill>
                        <a:latin typeface="Cambria Math"/>
                      </a:rPr>
                      <m:t>𝛽</m:t>
                    </m:r>
                  </m:oMath>
                </a14:m>
                <a:r>
                  <a:rPr lang="en-US" sz="1600" dirty="0">
                    <a:solidFill>
                      <a:schemeClr val="tx1"/>
                    </a:solidFill>
                  </a:rPr>
                  <a:t> is formed by vector </a:t>
                </a:r>
                <a14:m>
                  <m:oMath xmlns:m="http://schemas.openxmlformats.org/officeDocument/2006/math">
                    <m:r>
                      <a:rPr lang="en-US" sz="1600" b="1" dirty="0">
                        <a:solidFill>
                          <a:schemeClr val="tx1"/>
                        </a:solidFill>
                        <a:latin typeface="Cambria Math"/>
                      </a:rPr>
                      <m:t>𝐯</m:t>
                    </m:r>
                  </m:oMath>
                </a14:m>
                <a:r>
                  <a:rPr lang="en-US" sz="1600" dirty="0">
                    <a:solidFill>
                      <a:schemeClr val="tx1"/>
                    </a:solidFill>
                  </a:rPr>
                  <a:t> and unit vector </a:t>
                </a:r>
                <a14:m>
                  <m:oMath xmlns:m="http://schemas.openxmlformats.org/officeDocument/2006/math">
                    <m:r>
                      <a:rPr lang="en-US" sz="1600" b="1" i="0" dirty="0" smtClean="0">
                        <a:solidFill>
                          <a:schemeClr val="tx1"/>
                        </a:solidFill>
                        <a:latin typeface="Cambria Math"/>
                      </a:rPr>
                      <m:t>𝐣</m:t>
                    </m:r>
                  </m:oMath>
                </a14:m>
                <a:r>
                  <a:rPr lang="en-US" sz="1600" dirty="0">
                    <a:solidFill>
                      <a:schemeClr val="tx1"/>
                    </a:solidFill>
                  </a:rPr>
                  <a:t>. Angle </a:t>
                </a:r>
                <a14:m>
                  <m:oMath xmlns:m="http://schemas.openxmlformats.org/officeDocument/2006/math">
                    <m:r>
                      <a:rPr lang="en-US" sz="1600" i="1" dirty="0" smtClean="0">
                        <a:solidFill>
                          <a:schemeClr val="tx1"/>
                        </a:solidFill>
                        <a:latin typeface="Cambria Math"/>
                      </a:rPr>
                      <m:t>𝛾</m:t>
                    </m:r>
                  </m:oMath>
                </a14:m>
                <a:r>
                  <a:rPr lang="en-US" sz="1600" dirty="0">
                    <a:solidFill>
                      <a:schemeClr val="tx1"/>
                    </a:solidFill>
                  </a:rPr>
                  <a:t> is formed by vector </a:t>
                </a:r>
                <a14:m>
                  <m:oMath xmlns:m="http://schemas.openxmlformats.org/officeDocument/2006/math">
                    <m:r>
                      <a:rPr lang="en-US" sz="1600" b="1" dirty="0">
                        <a:solidFill>
                          <a:schemeClr val="tx1"/>
                        </a:solidFill>
                        <a:latin typeface="Cambria Math"/>
                      </a:rPr>
                      <m:t>𝐯</m:t>
                    </m:r>
                  </m:oMath>
                </a14:m>
                <a:r>
                  <a:rPr lang="en-US" sz="1600" dirty="0">
                    <a:solidFill>
                      <a:schemeClr val="tx1"/>
                    </a:solidFill>
                  </a:rPr>
                  <a:t> and unit vector </a:t>
                </a:r>
                <a14:m>
                  <m:oMath xmlns:m="http://schemas.openxmlformats.org/officeDocument/2006/math">
                    <m:r>
                      <a:rPr lang="en-US" sz="1600" b="1" i="0" dirty="0" smtClean="0">
                        <a:solidFill>
                          <a:schemeClr val="tx1"/>
                        </a:solidFill>
                        <a:latin typeface="Cambria Math"/>
                      </a:rPr>
                      <m:t>𝐤</m:t>
                    </m:r>
                  </m:oMath>
                </a14:m>
                <a:r>
                  <a:rPr lang="en-US" sz="1600" dirty="0">
                    <a:solidFill>
                      <a:schemeClr val="tx1"/>
                    </a:solidFill>
                  </a:rPr>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890899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2.49</a:t>
            </a:r>
          </a:p>
        </p:txBody>
      </p:sp>
      <p:pic>
        <p:nvPicPr>
          <p:cNvPr id="3" name="Picture Placeholder 2" descr="This figure is the image of a wagon with a handle. The handle is represented by the vector “F.” The angle between F and the horizontal direction of the wagon is 55 degree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9681" r="-29681"/>
          <a:stretch>
            <a:fillRect/>
          </a:stretch>
        </p:blipFill>
        <p:spPr/>
      </p:pic>
      <p:sp>
        <p:nvSpPr>
          <p:cNvPr id="7" name="Text Placeholder 6"/>
          <p:cNvSpPr>
            <a:spLocks noGrp="1"/>
          </p:cNvSpPr>
          <p:nvPr>
            <p:ph type="body" sz="quarter" idx="14"/>
          </p:nvPr>
        </p:nvSpPr>
        <p:spPr/>
        <p:txBody>
          <a:bodyPr>
            <a:normAutofit/>
          </a:bodyPr>
          <a:lstStyle/>
          <a:p>
            <a:r>
              <a:rPr lang="en-US" sz="1600" dirty="0"/>
              <a:t>When a child pulls a wagon, only the horizontal component of the force propels the wagon forward.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22715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2.50</a:t>
            </a:r>
          </a:p>
        </p:txBody>
      </p:sp>
      <p:pic>
        <p:nvPicPr>
          <p:cNvPr id="2" name="Picture Placeholder 1" descr="This image has a vector labeled “v.” There is also a vector with the same initial point labeled “proj sub u v.” The third vector is from the terminal point of proj sub u v in the same direction labeled “u.” A broken line segment from the initial point of u to the terminal point of v is drawn and is perpendicular to u."/>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4353" r="-34353"/>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projection of </a:t>
                </a:r>
                <a14:m>
                  <m:oMath xmlns:m="http://schemas.openxmlformats.org/officeDocument/2006/math">
                    <m:r>
                      <a:rPr lang="en-US" sz="1600" b="1" i="0" dirty="0" smtClean="0">
                        <a:latin typeface="Cambria Math"/>
                      </a:rPr>
                      <m:t>𝐯</m:t>
                    </m:r>
                  </m:oMath>
                </a14:m>
                <a:r>
                  <a:rPr lang="en-US" sz="1600" dirty="0"/>
                  <a:t> onto </a:t>
                </a:r>
                <a14:m>
                  <m:oMath xmlns:m="http://schemas.openxmlformats.org/officeDocument/2006/math">
                    <m:r>
                      <a:rPr lang="en-US" sz="1600" b="1" i="0" dirty="0" smtClean="0">
                        <a:latin typeface="Cambria Math"/>
                      </a:rPr>
                      <m:t>𝐮</m:t>
                    </m:r>
                  </m:oMath>
                </a14:m>
                <a:r>
                  <a:rPr lang="en-US" sz="1600" dirty="0"/>
                  <a:t> shows the component of vector </a:t>
                </a:r>
                <a14:m>
                  <m:oMath xmlns:m="http://schemas.openxmlformats.org/officeDocument/2006/math">
                    <m:r>
                      <a:rPr lang="en-US" sz="1600" b="1" i="0" dirty="0" smtClean="0">
                        <a:latin typeface="Cambria Math"/>
                      </a:rPr>
                      <m:t>𝐯</m:t>
                    </m:r>
                  </m:oMath>
                </a14:m>
                <a:r>
                  <a:rPr lang="en-US" sz="1600" dirty="0"/>
                  <a:t> in the direction of </a:t>
                </a:r>
                <a14:m>
                  <m:oMath xmlns:m="http://schemas.openxmlformats.org/officeDocument/2006/math">
                    <m:r>
                      <a:rPr lang="en-US" sz="1600" b="1" dirty="0">
                        <a:latin typeface="Cambria Math"/>
                      </a:rPr>
                      <m:t>𝐮</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391737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an image of a ship. The ship is at the origin of two perpendicular axes. The horizontal axis is labeled “east.” The second axis is vertical and labeled “north.” From the ship there are two vectors. The first is labeled “v” and has an angle of 15 degrees between the East axis and the vector v. The second vector is labeled “w” and has an angle of 45 degrees between the East axis and the vector w."/>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5433" r="-3543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039582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an image of a ship. The ship is at the origin of two perpendicular axes. The horizontal axis is labeled “east.” The second axis is vertical and labeled “north.” From the ship there are two vectors. The first is labeled “v” and has an angle of 15 degrees between the East axis and the vector v. The second vector is labeled “w” and has an angle of 45 degrees between the East axis and the vector w. Vector w is below the East axis in the fourth quadran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5433" r="-3543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950230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2.51</a:t>
            </a:r>
          </a:p>
        </p:txBody>
      </p:sp>
      <p:pic>
        <p:nvPicPr>
          <p:cNvPr id="2" name="Picture Placeholder 1" descr="This figure is an image of a wagon with a handle. The handle is represented with a vector labeled “8 lb.” There is another vector in the horizontal direction from the wagon labeled “50 ft.” The angle between these vectors is 55 degree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581" r="-2258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horizontal component of the force is the projection of </a:t>
                </a:r>
                <a14:m>
                  <m:oMath xmlns:m="http://schemas.openxmlformats.org/officeDocument/2006/math">
                    <m:r>
                      <a:rPr lang="en-US" sz="1600" b="1" i="0" dirty="0" smtClean="0">
                        <a:latin typeface="Cambria Math"/>
                      </a:rPr>
                      <m:t>𝐅</m:t>
                    </m:r>
                  </m:oMath>
                </a14:m>
                <a:r>
                  <a:rPr lang="en-US" sz="1600" dirty="0"/>
                  <a:t> onto the positive </a:t>
                </a:r>
                <a14:m>
                  <m:oMath xmlns:m="http://schemas.openxmlformats.org/officeDocument/2006/math">
                    <m:r>
                      <a:rPr lang="en-US" sz="1600" i="1" dirty="0" smtClean="0">
                        <a:latin typeface="Cambria Math"/>
                      </a:rPr>
                      <m:t>𝑥</m:t>
                    </m:r>
                  </m:oMath>
                </a14:m>
                <a:r>
                  <a:rPr lang="en-US" sz="1600" dirty="0"/>
                  <a:t>-axis.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688450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2.52</a:t>
            </a:r>
          </a:p>
        </p:txBody>
      </p:sp>
      <p:pic>
        <p:nvPicPr>
          <p:cNvPr id="2" name="Picture Placeholder 1" descr="This figure is an image of a hand cart with a crate. The vertical handle of the hand cart has two vectors. The first is horizontal to the handle and labeled “s.” The second is from the handle and labeled “F.” The angle between the two vectors is 60 degree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0127" r="-70127"/>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27940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2.5</a:t>
            </a:r>
          </a:p>
        </p:txBody>
      </p:sp>
      <p:pic>
        <p:nvPicPr>
          <p:cNvPr id="2" name="Picture Placeholder 1" descr="This image has two figures. The first has two vectors, v and w with the same initial point. A parallelogram is formed by sketching broken lines parallel to the two vectors. A diagonal line is drawn from the same initial point to the opposite corner. It is labeled “v + w.” The second has two vectors, v and w. Vector v begins at the terminal point of vector w. A parallelogram is formed by sketching broken lines parallel to the two vectors. A diagonal line is drawn from the same initial point as vector w to the opposite corner. It is labeled “v + w.”"/>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042" r="-604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lnSpcReduction="10000"/>
              </a:bodyPr>
              <a:lstStyle/>
              <a:p>
                <a:pPr marL="342900" indent="-342900">
                  <a:buFontTx/>
                  <a:buAutoNum type="alphaLcParenBoth"/>
                </a:pPr>
                <a:r>
                  <a:rPr lang="en-US" sz="1600" b="0" dirty="0">
                    <a:solidFill>
                      <a:schemeClr val="tx1"/>
                    </a:solidFill>
                  </a:rPr>
                  <a:t>W</a:t>
                </a:r>
                <a:r>
                  <a:rPr lang="en-US" sz="1600" dirty="0"/>
                  <a:t>hen adding vectors by the triangle method, the initial point of </a:t>
                </a:r>
                <a14:m>
                  <m:oMath xmlns:m="http://schemas.openxmlformats.org/officeDocument/2006/math">
                    <m:r>
                      <a:rPr lang="en-US" sz="1600" b="1" i="0" smtClean="0">
                        <a:latin typeface="Cambria Math"/>
                      </a:rPr>
                      <m:t>𝐰</m:t>
                    </m:r>
                  </m:oMath>
                </a14:m>
                <a:r>
                  <a:rPr lang="en-US" sz="1600" dirty="0"/>
                  <a:t> is the terminal point of </a:t>
                </a:r>
                <a14:m>
                  <m:oMath xmlns:m="http://schemas.openxmlformats.org/officeDocument/2006/math">
                    <m:r>
                      <a:rPr lang="en-US" sz="1600" b="1" i="0" smtClean="0">
                        <a:latin typeface="Cambria Math"/>
                      </a:rPr>
                      <m:t>𝐯</m:t>
                    </m:r>
                  </m:oMath>
                </a14:m>
                <a:r>
                  <a:rPr lang="en-US" sz="1600" dirty="0"/>
                  <a:t>.</a:t>
                </a:r>
              </a:p>
              <a:p>
                <a:pPr marL="342900" indent="-342900">
                  <a:buFontTx/>
                  <a:buAutoNum type="alphaLcParenBoth"/>
                </a:pPr>
                <a:r>
                  <a:rPr lang="en-US" sz="1600" dirty="0"/>
                  <a:t>When adding vectors by the parallelogram method, the vectors </a:t>
                </a:r>
                <a14:m>
                  <m:oMath xmlns:m="http://schemas.openxmlformats.org/officeDocument/2006/math">
                    <m:r>
                      <a:rPr lang="en-US" sz="1600" b="1" i="0" smtClean="0">
                        <a:latin typeface="Cambria Math"/>
                      </a:rPr>
                      <m:t>𝐯</m:t>
                    </m:r>
                  </m:oMath>
                </a14:m>
                <a:r>
                  <a:rPr lang="en-US" sz="1600" dirty="0"/>
                  <a:t> and </a:t>
                </a:r>
                <a14:m>
                  <m:oMath xmlns:m="http://schemas.openxmlformats.org/officeDocument/2006/math">
                    <m:r>
                      <a:rPr lang="en-US" sz="1600" b="1">
                        <a:latin typeface="Cambria Math"/>
                      </a:rPr>
                      <m:t>𝐰</m:t>
                    </m:r>
                  </m:oMath>
                </a14:m>
                <a:r>
                  <a:rPr lang="en-US" sz="1600" dirty="0"/>
                  <a:t> have the same initial point.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3665" b="-1047"/>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8800238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2.53</a:t>
            </a:r>
          </a:p>
        </p:txBody>
      </p:sp>
      <p:pic>
        <p:nvPicPr>
          <p:cNvPr id="2" name="Picture Placeholder 1" descr="This figure is the 3-dimensional coordinate system. It has two vectors in standard position. The first vector is labeled “p = &lt;-1, 2, 5&gt;.” The second vector is labeled “q = &lt;4, 0, -3&g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5728" b="-15728"/>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Finding a cross product to two given vectors.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3035172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2.54</a:t>
            </a:r>
          </a:p>
        </p:txBody>
      </p:sp>
      <p:pic>
        <p:nvPicPr>
          <p:cNvPr id="2" name="Picture Placeholder 1" descr="This figure has two images. The first image has three vectors with the same initial point. Two of the vectors are labeled “u” and “v.” The angle between u and v is theta. The third vector is perpendicular to u and v. It is labeled “u cross v.” The second image has three vectors. The vectors are labeled “u, v, and u cross v.” “u cross v” is perpendicular to u and v. Also, on the image of these three vectors is a right hand. The fingers are in the direction of u. As the hand is closing, the direction of the closing fingers is the direction of v. The thumb is up and in the direction of “u cross v.”"/>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1946" r="-2194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direction of </a:t>
                </a:r>
                <a14:m>
                  <m:oMath xmlns:m="http://schemas.openxmlformats.org/officeDocument/2006/math">
                    <m:r>
                      <a:rPr lang="en-US" sz="1600" b="1" i="0" dirty="0" smtClean="0">
                        <a:latin typeface="Cambria Math"/>
                      </a:rPr>
                      <m:t>𝐮</m:t>
                    </m:r>
                    <m:r>
                      <a:rPr lang="en-US" sz="1600" i="1" dirty="0" err="1" smtClean="0">
                        <a:latin typeface="Cambria Math"/>
                      </a:rPr>
                      <m:t>×</m:t>
                    </m:r>
                    <m:r>
                      <a:rPr lang="en-US" sz="1600" b="1" i="0" dirty="0" err="1" smtClean="0">
                        <a:latin typeface="Cambria Math"/>
                      </a:rPr>
                      <m:t>𝐯</m:t>
                    </m:r>
                  </m:oMath>
                </a14:m>
                <a:r>
                  <a:rPr lang="en-US" sz="1600" dirty="0"/>
                  <a:t> is determined by the right-hand rule.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350964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2.55</a:t>
            </a:r>
          </a:p>
        </p:txBody>
      </p:sp>
      <p:pic>
        <p:nvPicPr>
          <p:cNvPr id="2" name="Picture Placeholder 1" descr="This figure is the 3-dimensional coordinate system. It has two vectors in standard position. The first vector is labeled “u = &lt;0, 2, 1&gt;.” The second vector is labeled “v = &lt;3, -1, 0&g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8718" b="-18718"/>
          <a:stretch>
            <a:fillRect/>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Are the cross products </a:t>
                </a:r>
                <a14:m>
                  <m:oMath xmlns:m="http://schemas.openxmlformats.org/officeDocument/2006/math">
                    <m:r>
                      <a:rPr lang="en-US" sz="1600" b="1" i="0" dirty="0" smtClean="0">
                        <a:solidFill>
                          <a:schemeClr val="tx1"/>
                        </a:solidFill>
                        <a:latin typeface="Cambria Math"/>
                      </a:rPr>
                      <m:t>𝐮</m:t>
                    </m:r>
                    <m:r>
                      <a:rPr lang="en-US" sz="1600" i="1" dirty="0" err="1" smtClean="0">
                        <a:solidFill>
                          <a:schemeClr val="tx1"/>
                        </a:solidFill>
                        <a:latin typeface="Cambria Math"/>
                      </a:rPr>
                      <m:t>×</m:t>
                    </m:r>
                    <m:r>
                      <a:rPr lang="en-US" sz="1600" b="1" i="0" dirty="0" err="1" smtClean="0">
                        <a:solidFill>
                          <a:schemeClr val="tx1"/>
                        </a:solidFill>
                        <a:latin typeface="Cambria Math"/>
                      </a:rPr>
                      <m:t>𝐯</m:t>
                    </m:r>
                  </m:oMath>
                </a14:m>
                <a:r>
                  <a:rPr lang="en-US" sz="1600" dirty="0">
                    <a:solidFill>
                      <a:schemeClr val="tx1"/>
                    </a:solidFill>
                  </a:rPr>
                  <a:t> and </a:t>
                </a:r>
                <a14:m>
                  <m:oMath xmlns:m="http://schemas.openxmlformats.org/officeDocument/2006/math">
                    <m:r>
                      <a:rPr lang="en-US" sz="1600" b="1" i="0" dirty="0" smtClean="0">
                        <a:solidFill>
                          <a:schemeClr val="tx1"/>
                        </a:solidFill>
                        <a:latin typeface="Cambria Math"/>
                      </a:rPr>
                      <m:t>𝐯</m:t>
                    </m:r>
                    <m:r>
                      <a:rPr lang="en-US" sz="1600" i="1" dirty="0" err="1" smtClean="0">
                        <a:solidFill>
                          <a:schemeClr val="tx1"/>
                        </a:solidFill>
                        <a:latin typeface="Cambria Math"/>
                      </a:rPr>
                      <m:t>×</m:t>
                    </m:r>
                    <m:r>
                      <a:rPr lang="en-US" sz="1600" b="1" i="0" dirty="0" err="1" smtClean="0">
                        <a:solidFill>
                          <a:schemeClr val="tx1"/>
                        </a:solidFill>
                        <a:latin typeface="Cambria Math"/>
                      </a:rPr>
                      <m:t>𝐮</m:t>
                    </m:r>
                  </m:oMath>
                </a14:m>
                <a:r>
                  <a:rPr lang="en-US" sz="1600" dirty="0">
                    <a:solidFill>
                      <a:schemeClr val="tx1"/>
                    </a:solidFill>
                  </a:rPr>
                  <a:t> in the same direction?</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r="-1402"/>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598499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2.56</a:t>
            </a:r>
          </a:p>
        </p:txBody>
      </p:sp>
      <p:pic>
        <p:nvPicPr>
          <p:cNvPr id="2" name="Picture Placeholder 1" descr="This figure is the 3-dimensional coordinate system. It has two vectors in standard position. The first vector is labeled “u = &lt;0, 2, 1&gt;.” The second vector is labeled “v = &lt;3, -1, 0&gt;.” It also has two vectors that are cross products. The first is “u x v = &lt;1, 3, -6&gt;.” The second is “v x u = &lt;-1, -3, 6&g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429" r="-1429"/>
          <a:stretch>
            <a:fillRect/>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The cross products </a:t>
                </a:r>
                <a14:m>
                  <m:oMath xmlns:m="http://schemas.openxmlformats.org/officeDocument/2006/math">
                    <m:r>
                      <a:rPr lang="en-US" sz="1600" b="1" i="0" dirty="0" smtClean="0">
                        <a:solidFill>
                          <a:schemeClr val="tx1"/>
                        </a:solidFill>
                        <a:latin typeface="Cambria Math"/>
                      </a:rPr>
                      <m:t>𝐮</m:t>
                    </m:r>
                    <m:r>
                      <a:rPr lang="en-US" sz="1600" i="1" dirty="0" err="1" smtClean="0">
                        <a:solidFill>
                          <a:schemeClr val="tx1"/>
                        </a:solidFill>
                        <a:latin typeface="Cambria Math"/>
                      </a:rPr>
                      <m:t>×</m:t>
                    </m:r>
                    <m:r>
                      <a:rPr lang="en-US" sz="1600" b="1" i="0" dirty="0" err="1" smtClean="0">
                        <a:solidFill>
                          <a:schemeClr val="tx1"/>
                        </a:solidFill>
                        <a:latin typeface="Cambria Math"/>
                      </a:rPr>
                      <m:t>𝐯</m:t>
                    </m:r>
                  </m:oMath>
                </a14:m>
                <a:r>
                  <a:rPr lang="en-US" sz="1600" dirty="0">
                    <a:solidFill>
                      <a:schemeClr val="tx1"/>
                    </a:solidFill>
                  </a:rPr>
                  <a:t> and </a:t>
                </a:r>
                <a14:m>
                  <m:oMath xmlns:m="http://schemas.openxmlformats.org/officeDocument/2006/math">
                    <m:r>
                      <a:rPr lang="en-US" sz="1600" b="1" i="0" dirty="0" smtClean="0">
                        <a:solidFill>
                          <a:schemeClr val="tx1"/>
                        </a:solidFill>
                        <a:latin typeface="Cambria Math"/>
                      </a:rPr>
                      <m:t>𝐯</m:t>
                    </m:r>
                    <m:r>
                      <a:rPr lang="en-US" sz="1600" i="1" dirty="0" err="1" smtClean="0">
                        <a:solidFill>
                          <a:schemeClr val="tx1"/>
                        </a:solidFill>
                        <a:latin typeface="Cambria Math"/>
                      </a:rPr>
                      <m:t>×</m:t>
                    </m:r>
                    <m:r>
                      <a:rPr lang="en-US" sz="1600" b="1" i="0" dirty="0" err="1" smtClean="0">
                        <a:solidFill>
                          <a:schemeClr val="tx1"/>
                        </a:solidFill>
                        <a:latin typeface="Cambria Math"/>
                      </a:rPr>
                      <m:t>𝐮</m:t>
                    </m:r>
                  </m:oMath>
                </a14:m>
                <a:r>
                  <a:rPr lang="en-US" sz="1600" dirty="0">
                    <a:solidFill>
                      <a:schemeClr val="tx1"/>
                    </a:solidFill>
                  </a:rPr>
                  <a:t> are both orthogonal to </a:t>
                </a:r>
                <a14:m>
                  <m:oMath xmlns:m="http://schemas.openxmlformats.org/officeDocument/2006/math">
                    <m:r>
                      <a:rPr lang="en-US" sz="1600" b="1" i="0" dirty="0" smtClean="0">
                        <a:solidFill>
                          <a:schemeClr val="tx1"/>
                        </a:solidFill>
                        <a:latin typeface="Cambria Math"/>
                      </a:rPr>
                      <m:t>𝐮</m:t>
                    </m:r>
                  </m:oMath>
                </a14:m>
                <a:r>
                  <a:rPr lang="en-US" sz="1600" dirty="0">
                    <a:solidFill>
                      <a:schemeClr val="tx1"/>
                    </a:solidFill>
                  </a:rPr>
                  <a:t> and </a:t>
                </a:r>
                <a14:m>
                  <m:oMath xmlns:m="http://schemas.openxmlformats.org/officeDocument/2006/math">
                    <m:r>
                      <a:rPr lang="en-US" sz="1600" b="1" i="0" dirty="0" smtClean="0">
                        <a:solidFill>
                          <a:schemeClr val="tx1"/>
                        </a:solidFill>
                        <a:latin typeface="Cambria Math"/>
                      </a:rPr>
                      <m:t>𝐯</m:t>
                    </m:r>
                  </m:oMath>
                </a14:m>
                <a:r>
                  <a:rPr lang="en-US" sz="1600" dirty="0">
                    <a:solidFill>
                      <a:schemeClr val="tx1"/>
                    </a:solidFill>
                  </a:rPr>
                  <a:t>, but in opposite directions.</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2167581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2.57</a:t>
            </a:r>
          </a:p>
        </p:txBody>
      </p:sp>
      <p:pic>
        <p:nvPicPr>
          <p:cNvPr id="2" name="Picture Placeholder 1" descr="This figure is a parallelogram. One side is represented with a vector labeled “v.” The second side, the base, has the same initial point as vector v and is labeled “u.” The angle between u and v is theta. Also, a perpendicular line segment is drawn from the terminal point of v to vector u. It is labeled “|v|sin(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692" r="-2069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parallelogram with adjacent sides </a:t>
                </a:r>
                <a14:m>
                  <m:oMath xmlns:m="http://schemas.openxmlformats.org/officeDocument/2006/math">
                    <m:r>
                      <a:rPr lang="en-US" sz="1600" b="1" i="0" dirty="0" smtClean="0">
                        <a:latin typeface="Cambria Math"/>
                      </a:rPr>
                      <m:t>𝐮</m:t>
                    </m:r>
                  </m:oMath>
                </a14:m>
                <a:r>
                  <a:rPr lang="en-US" sz="1600" dirty="0"/>
                  <a:t> and </a:t>
                </a:r>
                <a14:m>
                  <m:oMath xmlns:m="http://schemas.openxmlformats.org/officeDocument/2006/math">
                    <m:r>
                      <a:rPr lang="en-US" sz="1600" b="1" i="0" dirty="0" smtClean="0">
                        <a:latin typeface="Cambria Math"/>
                      </a:rPr>
                      <m:t>𝐯</m:t>
                    </m:r>
                  </m:oMath>
                </a14:m>
                <a:r>
                  <a:rPr lang="en-US" sz="1600" dirty="0"/>
                  <a:t> has base </a:t>
                </a:r>
                <a14:m>
                  <m:oMath xmlns:m="http://schemas.openxmlformats.org/officeDocument/2006/math">
                    <m:r>
                      <a:rPr lang="en-US" sz="1600" i="1" dirty="0" smtClean="0">
                        <a:latin typeface="Cambria Math"/>
                      </a:rPr>
                      <m:t>‖ </m:t>
                    </m:r>
                    <m:r>
                      <a:rPr lang="en-US" sz="1600" b="1" i="0" dirty="0">
                        <a:latin typeface="Cambria Math"/>
                      </a:rPr>
                      <m:t>𝐮</m:t>
                    </m:r>
                    <m:r>
                      <a:rPr lang="en-US" sz="1600" i="1" dirty="0">
                        <a:latin typeface="Cambria Math"/>
                      </a:rPr>
                      <m:t> ‖</m:t>
                    </m:r>
                  </m:oMath>
                </a14:m>
                <a:r>
                  <a:rPr lang="en-US" sz="1600" dirty="0"/>
                  <a:t> and height </a:t>
                </a:r>
                <a14:m>
                  <m:oMath xmlns:m="http://schemas.openxmlformats.org/officeDocument/2006/math">
                    <m:d>
                      <m:dPr>
                        <m:begChr m:val="‖"/>
                        <m:endChr m:val="‖"/>
                        <m:ctrlPr>
                          <a:rPr lang="en-US" sz="1600" i="1" dirty="0" smtClean="0">
                            <a:latin typeface="Cambria Math" panose="02040503050406030204" pitchFamily="18" charset="0"/>
                          </a:rPr>
                        </m:ctrlPr>
                      </m:dPr>
                      <m:e>
                        <m:r>
                          <a:rPr lang="en-US" sz="1600" i="1" dirty="0" smtClean="0">
                            <a:latin typeface="Cambria Math"/>
                          </a:rPr>
                          <m:t> </m:t>
                        </m:r>
                        <m:r>
                          <a:rPr lang="en-US" sz="1600" b="1" i="0" dirty="0">
                            <a:latin typeface="Cambria Math"/>
                          </a:rPr>
                          <m:t>𝐯</m:t>
                        </m:r>
                        <m:r>
                          <a:rPr lang="en-US" sz="1600" i="1" dirty="0">
                            <a:latin typeface="Cambria Math"/>
                          </a:rPr>
                          <m:t> </m:t>
                        </m:r>
                      </m:e>
                    </m:d>
                    <m:r>
                      <a:rPr lang="en-US" sz="1600" b="0" i="1" dirty="0" smtClean="0">
                        <a:latin typeface="Cambria Math"/>
                      </a:rPr>
                      <m:t> </m:t>
                    </m:r>
                    <m:r>
                      <m:rPr>
                        <m:sty m:val="p"/>
                      </m:rPr>
                      <a:rPr lang="en-US" sz="1600" i="1" dirty="0" smtClean="0">
                        <a:latin typeface="Cambria Math"/>
                      </a:rPr>
                      <m:t>sin</m:t>
                    </m:r>
                    <m:r>
                      <a:rPr lang="en-US" sz="1600" i="1" dirty="0" smtClean="0">
                        <a:latin typeface="Cambria Math"/>
                      </a:rPr>
                      <m:t>⁡</m:t>
                    </m:r>
                    <m:r>
                      <a:rPr lang="en-US" sz="1600" i="1" dirty="0">
                        <a:latin typeface="Cambria Math"/>
                      </a:rPr>
                      <m:t>𝜃</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9357258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2.58</a:t>
            </a:r>
          </a:p>
        </p:txBody>
      </p:sp>
      <p:pic>
        <p:nvPicPr>
          <p:cNvPr id="2" name="Picture Placeholder 1" descr="This figure is the 3-dimensional coordinate system. It has a triangle drawn in the first octant. The vertices of the triangle are points P(1, 0, 0); Q(0, 1, 0); and R(0, 0, 1)."/>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64262" r="-64262"/>
          <a:stretch/>
        </p:blipFill>
        <p:spPr/>
      </p:pic>
      <p:sp>
        <p:nvSpPr>
          <p:cNvPr id="7" name="Text Placeholder 6"/>
          <p:cNvSpPr>
            <a:spLocks noGrp="1"/>
          </p:cNvSpPr>
          <p:nvPr>
            <p:ph type="body" sz="quarter" idx="14"/>
          </p:nvPr>
        </p:nvSpPr>
        <p:spPr/>
        <p:txBody>
          <a:bodyPr>
            <a:normAutofit/>
          </a:bodyPr>
          <a:lstStyle/>
          <a:p>
            <a:r>
              <a:rPr lang="en-US" sz="1600" dirty="0">
                <a:solidFill>
                  <a:schemeClr val="tx1"/>
                </a:solidFill>
              </a:rPr>
              <a:t>Finding the area of a triangle by using the cross product.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802747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2.59</a:t>
            </a:r>
          </a:p>
        </p:txBody>
      </p:sp>
      <p:pic>
        <p:nvPicPr>
          <p:cNvPr id="2" name="Picture Placeholder 1" descr="This figure is a parallelepided, a three dimensional parallelogram. Three of the sides are represented with vectors. The base has vectors v and w. The vertical side has vector u. All three vectors have the same initial point. A perpendicular vector is drawn from this common point. It is labeled “proj sub (v x w) u.”"/>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787" r="-5787"/>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height of the parallelepiped is given by </a:t>
                </a:r>
                <a14:m>
                  <m:oMath xmlns:m="http://schemas.openxmlformats.org/officeDocument/2006/math">
                    <m:r>
                      <a:rPr lang="pl-PL" sz="1600" i="0" dirty="0" smtClean="0">
                        <a:latin typeface="Cambria Math"/>
                      </a:rPr>
                      <m:t>‖ </m:t>
                    </m:r>
                    <m:sSub>
                      <m:sSubPr>
                        <m:ctrlPr>
                          <a:rPr lang="pl-PL" sz="1600" i="1" dirty="0" smtClean="0">
                            <a:latin typeface="Cambria Math" panose="02040503050406030204" pitchFamily="18" charset="0"/>
                          </a:rPr>
                        </m:ctrlPr>
                      </m:sSubPr>
                      <m:e>
                        <m:r>
                          <m:rPr>
                            <m:sty m:val="p"/>
                          </m:rPr>
                          <a:rPr lang="pl-PL" sz="1600" i="0" dirty="0">
                            <a:latin typeface="Cambria Math"/>
                          </a:rPr>
                          <m:t>proj</m:t>
                        </m:r>
                      </m:e>
                      <m:sub>
                        <m:r>
                          <m:rPr>
                            <m:sty m:val="p"/>
                          </m:rPr>
                          <a:rPr lang="en-US" sz="1600" b="0" i="0" dirty="0" smtClean="0">
                            <a:latin typeface="Cambria Math"/>
                          </a:rPr>
                          <m:t>v</m:t>
                        </m:r>
                        <m:r>
                          <a:rPr lang="en-US" sz="1600" b="0" i="0" dirty="0" smtClean="0">
                            <a:latin typeface="Cambria Math"/>
                            <a:ea typeface="Cambria Math"/>
                          </a:rPr>
                          <m:t>×</m:t>
                        </m:r>
                        <m:r>
                          <m:rPr>
                            <m:sty m:val="p"/>
                          </m:rPr>
                          <a:rPr lang="en-US" sz="1600" b="0" i="0" dirty="0" smtClean="0">
                            <a:latin typeface="Cambria Math"/>
                          </a:rPr>
                          <m:t>w</m:t>
                        </m:r>
                      </m:sub>
                    </m:sSub>
                    <m:r>
                      <a:rPr lang="pl-PL" sz="1600" i="0" dirty="0" smtClean="0">
                        <a:latin typeface="Cambria Math"/>
                      </a:rPr>
                      <m:t> </m:t>
                    </m:r>
                    <m:r>
                      <a:rPr lang="pl-PL" sz="1600" b="1" i="0" dirty="0">
                        <a:latin typeface="Cambria Math"/>
                      </a:rPr>
                      <m:t>𝐮</m:t>
                    </m:r>
                    <m:r>
                      <a:rPr lang="pl-PL" sz="1600" i="0" dirty="0">
                        <a:latin typeface="Cambria Math"/>
                      </a:rPr>
                      <m:t> </m:t>
                    </m:r>
                    <m:r>
                      <a:rPr lang="pl-PL" sz="1600" i="0" dirty="0" smtClean="0">
                        <a:latin typeface="Cambria Math"/>
                      </a:rPr>
                      <m:t>‖</m:t>
                    </m:r>
                  </m:oMath>
                </a14:m>
                <a:r>
                  <a:rPr lang="pl-PL"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669066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2.60</a:t>
            </a:r>
            <a:endParaRPr lang="en-US" sz="2400" dirty="0">
              <a:solidFill>
                <a:srgbClr val="6CB255"/>
              </a:solidFill>
            </a:endParaRPr>
          </a:p>
        </p:txBody>
      </p:sp>
      <p:pic>
        <p:nvPicPr>
          <p:cNvPr id="2" name="Picture Placeholder 1" descr="This figure is the 3-dimensional coordinate system. It has three vectors in standard position. The vectors are u = &lt;-1, -2, 1&gt;; v = &lt;4, 3, 2&gt;; and w = &lt;0, -5, -2&gt;."/>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4686" b="-4686"/>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782777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2.61</a:t>
            </a:r>
          </a:p>
        </p:txBody>
      </p:sp>
      <p:pic>
        <p:nvPicPr>
          <p:cNvPr id="2" name="Picture Placeholder 1" descr="This figure has a vector r from an “axis of rotation”. At the terminal point of r there is a vector labeled “F”. The angle between r and F is 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38" b="-7838"/>
          <a:stretch>
            <a:fillRect/>
          </a:stretch>
        </p:blipFill>
        <p:spPr/>
      </p:pic>
      <p:sp>
        <p:nvSpPr>
          <p:cNvPr id="7" name="Text Placeholder 6"/>
          <p:cNvSpPr>
            <a:spLocks noGrp="1"/>
          </p:cNvSpPr>
          <p:nvPr>
            <p:ph type="body" sz="quarter" idx="14"/>
          </p:nvPr>
        </p:nvSpPr>
        <p:spPr/>
        <p:txBody>
          <a:bodyPr>
            <a:normAutofit/>
          </a:bodyPr>
          <a:lstStyle/>
          <a:p>
            <a:r>
              <a:rPr lang="en-US" sz="1600" dirty="0"/>
              <a:t>Torque measures how a force causes an object to rotate.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900152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2.62</a:t>
            </a:r>
          </a:p>
        </p:txBody>
      </p:sp>
      <p:pic>
        <p:nvPicPr>
          <p:cNvPr id="2" name="Picture Placeholder 1" descr="This figure is the image of an open-end wrench. The length of the wrench is labeled “0.15 m.” The angle the wrench makes with a vertical vector is 40 degrees. The vector is labeled with “6 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81988" r="-81988"/>
          <a:stretch>
            <a:fillRect/>
          </a:stretch>
        </p:blipFill>
        <p:spPr/>
      </p:pic>
      <p:sp>
        <p:nvSpPr>
          <p:cNvPr id="7" name="Text Placeholder 6"/>
          <p:cNvSpPr>
            <a:spLocks noGrp="1"/>
          </p:cNvSpPr>
          <p:nvPr>
            <p:ph type="body" sz="quarter" idx="14"/>
          </p:nvPr>
        </p:nvSpPr>
        <p:spPr/>
        <p:txBody>
          <a:bodyPr>
            <a:normAutofit/>
          </a:bodyPr>
          <a:lstStyle/>
          <a:p>
            <a:r>
              <a:rPr lang="en-US" sz="1600" dirty="0"/>
              <a:t>Torque describes the twisting action of the wrench.</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60178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a:t>
            </a:r>
          </a:p>
        </p:txBody>
      </p:sp>
      <p:pic>
        <p:nvPicPr>
          <p:cNvPr id="2" name="Picture Placeholder 1" descr="This image has two figures. The first figure has two vectors, one labeled “v” and the other labeled “w.” Both vectors have the same initial point. A third vector is drawn between the terminal points of v and w. It is labeled “v – w.” The second figure has two vectors, one labeled “v” and the other labeled “-w.” The vector “-w” has its initial point at the terminal point of “v.” A parallelogram is created with broken lines where “v” is the diagonal and “w” is the top sid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136" b="-713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The vector difference </a:t>
                </a:r>
                <a14:m>
                  <m:oMath xmlns:m="http://schemas.openxmlformats.org/officeDocument/2006/math">
                    <m:r>
                      <a:rPr lang="en-US" sz="1600" b="1" i="0" smtClean="0">
                        <a:latin typeface="Cambria Math"/>
                      </a:rPr>
                      <m:t>𝐯</m:t>
                    </m:r>
                    <m:r>
                      <a:rPr lang="en-US" sz="1600" b="1" i="0" smtClean="0">
                        <a:latin typeface="Cambria Math"/>
                      </a:rPr>
                      <m:t>−</m:t>
                    </m:r>
                    <m:r>
                      <a:rPr lang="en-US" sz="1600" b="1" i="0" smtClean="0">
                        <a:latin typeface="Cambria Math"/>
                      </a:rPr>
                      <m:t>𝐰</m:t>
                    </m:r>
                  </m:oMath>
                </a14:m>
                <a:r>
                  <a:rPr lang="en-US" sz="1600" dirty="0"/>
                  <a:t> is depicted by drawing a vector from the terminal point of </a:t>
                </a:r>
                <a14:m>
                  <m:oMath xmlns:m="http://schemas.openxmlformats.org/officeDocument/2006/math">
                    <m:r>
                      <a:rPr lang="en-US" sz="1600" b="1">
                        <a:latin typeface="Cambria Math"/>
                      </a:rPr>
                      <m:t>𝐰</m:t>
                    </m:r>
                  </m:oMath>
                </a14:m>
                <a:r>
                  <a:rPr lang="en-US" sz="1600" dirty="0"/>
                  <a:t> to the terminal point of </a:t>
                </a:r>
                <a14:m>
                  <m:oMath xmlns:m="http://schemas.openxmlformats.org/officeDocument/2006/math">
                    <m:r>
                      <a:rPr lang="en-US" sz="1600" b="1" i="0" smtClean="0">
                        <a:latin typeface="Cambria Math"/>
                      </a:rPr>
                      <m:t>𝐯</m:t>
                    </m:r>
                  </m:oMath>
                </a14:m>
                <a:r>
                  <a:rPr lang="en-US" sz="1600" dirty="0"/>
                  <a:t>.</a:t>
                </a:r>
              </a:p>
              <a:p>
                <a:pPr marL="342900" indent="-342900">
                  <a:buFontTx/>
                  <a:buAutoNum type="alphaLcParenBoth"/>
                </a:pPr>
                <a:r>
                  <a:rPr lang="en-US" sz="1600" dirty="0"/>
                  <a:t>The vector </a:t>
                </a:r>
                <a14:m>
                  <m:oMath xmlns:m="http://schemas.openxmlformats.org/officeDocument/2006/math">
                    <m:r>
                      <a:rPr lang="en-US" sz="1600" b="1" i="0" dirty="0" smtClean="0">
                        <a:latin typeface="Cambria Math"/>
                      </a:rPr>
                      <m:t>𝐯</m:t>
                    </m:r>
                    <m:r>
                      <a:rPr lang="en-US" sz="1600" i="1" dirty="0" smtClean="0">
                        <a:latin typeface="Cambria Math"/>
                      </a:rPr>
                      <m:t>−</m:t>
                    </m:r>
                    <m:r>
                      <a:rPr lang="en-US" sz="1600" b="1" i="0" dirty="0" smtClean="0">
                        <a:latin typeface="Cambria Math"/>
                      </a:rPr>
                      <m:t>𝐰</m:t>
                    </m:r>
                  </m:oMath>
                </a14:m>
                <a:r>
                  <a:rPr lang="en-US" sz="1600" dirty="0"/>
                  <a:t> is equivalent to the vector </a:t>
                </a:r>
                <a14:m>
                  <m:oMath xmlns:m="http://schemas.openxmlformats.org/officeDocument/2006/math">
                    <m:r>
                      <a:rPr lang="pl-PL" sz="1600" b="1" i="0" dirty="0" smtClean="0">
                        <a:latin typeface="Cambria Math"/>
                      </a:rPr>
                      <m:t>𝐯</m:t>
                    </m:r>
                    <m:r>
                      <a:rPr lang="en-US" sz="1600" i="1" dirty="0" smtClean="0">
                        <a:latin typeface="Cambria Math"/>
                      </a:rPr>
                      <m:t>+</m:t>
                    </m:r>
                    <m:r>
                      <a:rPr lang="pl-PL" sz="1600" i="1" dirty="0" smtClean="0">
                        <a:latin typeface="Cambria Math"/>
                      </a:rPr>
                      <m:t>(</m:t>
                    </m:r>
                    <m:r>
                      <a:rPr lang="pl-PL" sz="1600" i="1" dirty="0">
                        <a:latin typeface="Cambria Math"/>
                      </a:rPr>
                      <m:t>−</m:t>
                    </m:r>
                    <m:r>
                      <a:rPr lang="pl-PL" sz="1600" b="1" i="0" dirty="0">
                        <a:latin typeface="Cambria Math"/>
                      </a:rPr>
                      <m:t>𝐰</m:t>
                    </m:r>
                    <m:r>
                      <a:rPr lang="pl-PL" sz="1600" i="1" dirty="0">
                        <a:latin typeface="Cambria Math"/>
                      </a:rPr>
                      <m:t>)</m:t>
                    </m:r>
                  </m:oMath>
                </a14:m>
                <a:r>
                  <a:rPr lang="pl-PL"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0622767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2.63</a:t>
            </a:r>
          </a:p>
        </p:txBody>
      </p:sp>
      <p:pic>
        <p:nvPicPr>
          <p:cNvPr id="2" name="Picture Placeholder 1" descr="This figure is the first octant of the 3-dimensional coordinate system. There is a line segment passing through two points. The points are labeled “P = (x sub 0, y sub 0, z sub 0)” and “Q = (x, y, z).” There is also a vector in standard position drawn. The vector is labeled “v = .”"/>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53743" r="-53743"/>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Vector </a:t>
                </a:r>
                <a14:m>
                  <m:oMath xmlns:m="http://schemas.openxmlformats.org/officeDocument/2006/math">
                    <m:r>
                      <a:rPr lang="en-US" sz="1600" b="1" i="0" dirty="0" smtClean="0">
                        <a:latin typeface="Cambria Math"/>
                      </a:rPr>
                      <m:t>𝐯</m:t>
                    </m:r>
                  </m:oMath>
                </a14:m>
                <a:r>
                  <a:rPr lang="en-US" sz="1600" dirty="0"/>
                  <a:t> is the direction vector for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a:rPr>
                          <m:t>𝑃𝑄</m:t>
                        </m:r>
                      </m:e>
                    </m:acc>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175063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2.64</a:t>
            </a:r>
          </a:p>
        </p:txBody>
      </p:sp>
      <p:pic>
        <p:nvPicPr>
          <p:cNvPr id="2" name="Picture Placeholder 1" descr="This figure has two line segments. The first line is labeled “L” and has point P on the segment. The second line segment is drawn from point P to point M and is perpendicular to line L. The second line segment is labeled “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320" r="-13320"/>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distance from point </a:t>
                </a:r>
                <a14:m>
                  <m:oMath xmlns:m="http://schemas.openxmlformats.org/officeDocument/2006/math">
                    <m:r>
                      <a:rPr lang="en-US" sz="1600" i="1" dirty="0" smtClean="0">
                        <a:latin typeface="Cambria Math"/>
                      </a:rPr>
                      <m:t>𝑀</m:t>
                    </m:r>
                  </m:oMath>
                </a14:m>
                <a:r>
                  <a:rPr lang="en-US" sz="1600" dirty="0"/>
                  <a:t> to line </a:t>
                </a:r>
                <a14:m>
                  <m:oMath xmlns:m="http://schemas.openxmlformats.org/officeDocument/2006/math">
                    <m:r>
                      <a:rPr lang="en-US" sz="1600" b="0" i="1" dirty="0" smtClean="0">
                        <a:latin typeface="Cambria Math"/>
                      </a:rPr>
                      <m:t>𝐿</m:t>
                    </m:r>
                  </m:oMath>
                </a14:m>
                <a:r>
                  <a:rPr lang="en-US" sz="1600" dirty="0"/>
                  <a:t> is the length of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a:rPr>
                          <m:t>𝑀𝑃</m:t>
                        </m:r>
                      </m:e>
                    </m:acc>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59662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2.65</a:t>
            </a:r>
          </a:p>
        </p:txBody>
      </p:sp>
      <p:pic>
        <p:nvPicPr>
          <p:cNvPr id="2" name="Picture Placeholder 1" descr="This figure has a line segment labeled “L.” On the line segment L there is point P. There is a vector drawn from point P to another point M. Also, from M there is a line segment drawn to line L. This segment is perpendicular to line L. There is also a vector labeled “v” on line segment L. A parallelogram has been formed with vector v, line segment P M, and two other segments back to line 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36" r="-1153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Vectors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a:rPr>
                          <m:t>𝑃𝑀</m:t>
                        </m:r>
                      </m:e>
                    </m:acc>
                  </m:oMath>
                </a14:m>
                <a:r>
                  <a:rPr lang="en-US" sz="1600" dirty="0"/>
                  <a:t> and </a:t>
                </a:r>
                <a14:m>
                  <m:oMath xmlns:m="http://schemas.openxmlformats.org/officeDocument/2006/math">
                    <m:r>
                      <a:rPr lang="en-US" sz="1600" b="1" i="0" dirty="0" smtClean="0">
                        <a:latin typeface="Cambria Math"/>
                      </a:rPr>
                      <m:t>𝐯</m:t>
                    </m:r>
                  </m:oMath>
                </a14:m>
                <a:r>
                  <a:rPr lang="en-US" sz="1600" dirty="0"/>
                  <a:t> form two sides of a parallelogram with base </a:t>
                </a:r>
                <a14:m>
                  <m:oMath xmlns:m="http://schemas.openxmlformats.org/officeDocument/2006/math">
                    <m:r>
                      <a:rPr lang="en-US" sz="1600" i="1" dirty="0" smtClean="0">
                        <a:latin typeface="Cambria Math"/>
                      </a:rPr>
                      <m:t>‖ </m:t>
                    </m:r>
                    <m:r>
                      <a:rPr lang="en-US" sz="1600" b="1" i="0" dirty="0">
                        <a:latin typeface="Cambria Math"/>
                      </a:rPr>
                      <m:t>𝐯</m:t>
                    </m:r>
                    <m:r>
                      <a:rPr lang="en-US" sz="1600" i="1" dirty="0" smtClean="0">
                        <a:latin typeface="Cambria Math"/>
                      </a:rPr>
                      <m:t> </m:t>
                    </m:r>
                    <m:r>
                      <a:rPr lang="en-US" sz="1600" i="1" dirty="0">
                        <a:latin typeface="Cambria Math"/>
                      </a:rPr>
                      <m:t>‖</m:t>
                    </m:r>
                  </m:oMath>
                </a14:m>
                <a:r>
                  <a:rPr lang="en-US" sz="1600" dirty="0"/>
                  <a:t> and height </a:t>
                </a:r>
                <a14:m>
                  <m:oMath xmlns:m="http://schemas.openxmlformats.org/officeDocument/2006/math">
                    <m:r>
                      <a:rPr lang="en-US" sz="1600" i="1" dirty="0" smtClean="0">
                        <a:latin typeface="Cambria Math"/>
                      </a:rPr>
                      <m:t>𝑑</m:t>
                    </m:r>
                  </m:oMath>
                </a14:m>
                <a:r>
                  <a:rPr lang="en-US" sz="1600" dirty="0"/>
                  <a:t>, which is the distance between a line and a point in space.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r="-756"/>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175055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2.66</a:t>
            </a:r>
          </a:p>
        </p:txBody>
      </p:sp>
      <p:pic>
        <p:nvPicPr>
          <p:cNvPr id="2" name="Picture Placeholder 1" descr="This figure is the first octant of the 3-dimensional coordinate system. There is a 3-dimensional box drawn in the octant. There is a point labeled at (1, 1, 3). There is a line segment labeled “L” inside of the box. Also, there is a perpendicular line segment from the point to line L."/>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77766" r="-77766"/>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Point (1, 1, 3) is approximately 2.7 units from the line with symmetric equations </a:t>
                </a:r>
                <a14:m>
                  <m:oMath xmlns:m="http://schemas.openxmlformats.org/officeDocument/2006/math">
                    <m:f>
                      <m:fPr>
                        <m:ctrlPr>
                          <a:rPr lang="en-US" sz="1600" i="1" smtClean="0">
                            <a:latin typeface="Cambria Math" panose="02040503050406030204" pitchFamily="18" charset="0"/>
                          </a:rPr>
                        </m:ctrlPr>
                      </m:fPr>
                      <m:num>
                        <m:r>
                          <a:rPr lang="en-US" sz="1600" i="1" dirty="0">
                            <a:latin typeface="Cambria Math"/>
                          </a:rPr>
                          <m:t>𝑥</m:t>
                        </m:r>
                        <m:r>
                          <a:rPr lang="en-US" sz="1600" i="1" dirty="0">
                            <a:latin typeface="Cambria Math"/>
                          </a:rPr>
                          <m:t>−3</m:t>
                        </m:r>
                      </m:num>
                      <m:den>
                        <m:r>
                          <a:rPr lang="es-ES_tradnl" sz="1600" i="1" dirty="0">
                            <a:latin typeface="Cambria Math"/>
                          </a:rPr>
                          <m:t>4</m:t>
                        </m:r>
                      </m:den>
                    </m:f>
                    <m:r>
                      <a:rPr lang="es-ES_tradnl" sz="1600" i="1" dirty="0">
                        <a:latin typeface="Cambria Math"/>
                      </a:rPr>
                      <m:t>=</m:t>
                    </m:r>
                    <m:f>
                      <m:fPr>
                        <m:ctrlPr>
                          <a:rPr lang="es-ES_tradnl" sz="1600" i="1" dirty="0" smtClean="0">
                            <a:latin typeface="Cambria Math" panose="02040503050406030204" pitchFamily="18" charset="0"/>
                          </a:rPr>
                        </m:ctrlPr>
                      </m:fPr>
                      <m:num>
                        <m:r>
                          <a:rPr lang="es-ES_tradnl" sz="1600" i="1" dirty="0">
                            <a:latin typeface="Cambria Math"/>
                          </a:rPr>
                          <m:t>𝑦</m:t>
                        </m:r>
                        <m:r>
                          <a:rPr lang="es-ES_tradnl" sz="1600" i="1" dirty="0">
                            <a:latin typeface="Cambria Math"/>
                          </a:rPr>
                          <m:t>+1</m:t>
                        </m:r>
                      </m:num>
                      <m:den>
                        <m:r>
                          <a:rPr lang="en-US" sz="1600" b="0" i="1" dirty="0" smtClean="0">
                            <a:latin typeface="Cambria Math"/>
                          </a:rPr>
                          <m:t>2</m:t>
                        </m:r>
                      </m:den>
                    </m:f>
                    <m:r>
                      <a:rPr lang="en-US" sz="1600" b="0" i="1" dirty="0" smtClean="0">
                        <a:latin typeface="Cambria Math"/>
                      </a:rPr>
                      <m:t> </m:t>
                    </m:r>
                    <m:r>
                      <a:rPr lang="pl-PL" sz="1600" i="1" dirty="0">
                        <a:latin typeface="Cambria Math"/>
                      </a:rPr>
                      <m:t>=</m:t>
                    </m:r>
                    <m:r>
                      <a:rPr lang="pl-PL" sz="1600" i="1" dirty="0">
                        <a:latin typeface="Cambria Math"/>
                      </a:rPr>
                      <m:t>𝑧</m:t>
                    </m:r>
                    <m:r>
                      <a:rPr lang="pl-PL" sz="1600" i="1" dirty="0">
                        <a:latin typeface="Cambria Math"/>
                      </a:rPr>
                      <m:t>−3</m:t>
                    </m:r>
                  </m:oMath>
                </a14:m>
                <a:r>
                  <a:rPr lang="pl-PL" sz="1600" dirty="0"/>
                  <a:t>.</a:t>
                </a:r>
                <a:endParaRPr lang="en-US" sz="160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625794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2.67</a:t>
            </a:r>
          </a:p>
        </p:txBody>
      </p:sp>
      <p:pic>
        <p:nvPicPr>
          <p:cNvPr id="2" name="Picture Placeholder 1" descr="This figure has two line segments. They are 3-dimensional, are not parallel, and do not intersect. The directions are different and one is above the othe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7543" b="-27543"/>
          <a:stretch>
            <a:fillRect/>
          </a:stretch>
        </p:blipFill>
        <p:spPr/>
      </p:pic>
      <p:sp>
        <p:nvSpPr>
          <p:cNvPr id="7" name="Text Placeholder 6"/>
          <p:cNvSpPr>
            <a:spLocks noGrp="1"/>
          </p:cNvSpPr>
          <p:nvPr>
            <p:ph type="body" sz="quarter" idx="14"/>
          </p:nvPr>
        </p:nvSpPr>
        <p:spPr/>
        <p:txBody>
          <a:bodyPr>
            <a:normAutofit/>
          </a:bodyPr>
          <a:lstStyle/>
          <a:p>
            <a:r>
              <a:rPr lang="en-US" sz="1600" dirty="0"/>
              <a:t>In three dimensions, it is possible that two lines do not cross, even when they have different directions.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08114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2.68</a:t>
            </a:r>
          </a:p>
        </p:txBody>
      </p:sp>
      <p:pic>
        <p:nvPicPr>
          <p:cNvPr id="2" name="Picture Placeholder 1" descr="This figure is a table with two rows and two columns. Above the columns is the question “Lines share a common point?” The first column is labeled “yes,” and the second column is labeled “no.” To the left of the rows is the question “Direction vectors are parallel?” The first row is labeled “yes,” and the second row is labeled “no.” The entries of the first row are “equal” and “parallel but not equal.” The entries in the second row are “intersecting” and “skew.”"/>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067" r="-13067"/>
          <a:stretch>
            <a:fillRect/>
          </a:stretch>
        </p:blipFill>
        <p:spPr/>
      </p:pic>
      <p:sp>
        <p:nvSpPr>
          <p:cNvPr id="7" name="Text Placeholder 6"/>
          <p:cNvSpPr>
            <a:spLocks noGrp="1"/>
          </p:cNvSpPr>
          <p:nvPr>
            <p:ph type="body" sz="quarter" idx="14"/>
          </p:nvPr>
        </p:nvSpPr>
        <p:spPr/>
        <p:txBody>
          <a:bodyPr>
            <a:normAutofit/>
          </a:bodyPr>
          <a:lstStyle/>
          <a:p>
            <a:r>
              <a:rPr lang="en-US" sz="1600" dirty="0"/>
              <a:t>Determine the relationship between two lines based on whether their direction vectors are parallel and whether they share a point.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476447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the 3-dimensional coordinate system. There are two skew lines drawn. They do not intersect and are not paralle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6407" r="-66407"/>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7969411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the 3-dimensional coordinate system. There are two skew lines drawn. They do not intersect and are not paralle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2269" r="-62269"/>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0650755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the 3-dimensional coordinate system. There are two skew lines drawn. They do not intersect and are not paralle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9670" r="-59670"/>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5662313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2.69</a:t>
            </a:r>
          </a:p>
        </p:txBody>
      </p:sp>
      <p:pic>
        <p:nvPicPr>
          <p:cNvPr id="2" name="Picture Placeholder 1" descr="This figure is a parallelogram representing a plane. In the plane is a vector from point P to point Q. Perpendicular to the vector P Q is the vector 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028" r="-9028"/>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Given a point </a:t>
                </a:r>
                <a14:m>
                  <m:oMath xmlns:m="http://schemas.openxmlformats.org/officeDocument/2006/math">
                    <m:r>
                      <a:rPr lang="en-US" sz="1600" i="1" dirty="0" smtClean="0">
                        <a:latin typeface="Cambria Math"/>
                      </a:rPr>
                      <m:t>𝑃</m:t>
                    </m:r>
                  </m:oMath>
                </a14:m>
                <a:r>
                  <a:rPr lang="en-US" sz="1600" dirty="0"/>
                  <a:t> and vector </a:t>
                </a:r>
                <a14:m>
                  <m:oMath xmlns:m="http://schemas.openxmlformats.org/officeDocument/2006/math">
                    <m:r>
                      <a:rPr lang="en-US" sz="1600" b="1" i="0" dirty="0" smtClean="0">
                        <a:latin typeface="Cambria Math"/>
                      </a:rPr>
                      <m:t>𝐧</m:t>
                    </m:r>
                  </m:oMath>
                </a14:m>
                <a:r>
                  <a:rPr lang="en-US" sz="1600" dirty="0"/>
                  <a:t>, the set of all points </a:t>
                </a:r>
                <a14:m>
                  <m:oMath xmlns:m="http://schemas.openxmlformats.org/officeDocument/2006/math">
                    <m:r>
                      <a:rPr lang="en-US" sz="1600" i="1" dirty="0" smtClean="0">
                        <a:latin typeface="Cambria Math"/>
                      </a:rPr>
                      <m:t>𝑄</m:t>
                    </m:r>
                  </m:oMath>
                </a14:m>
                <a:r>
                  <a:rPr lang="en-US" sz="1600" dirty="0"/>
                  <a:t> with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a:rPr>
                          <m:t>𝑃𝑄</m:t>
                        </m:r>
                      </m:e>
                    </m:acc>
                  </m:oMath>
                </a14:m>
                <a:r>
                  <a:rPr lang="en-US" sz="1600" dirty="0"/>
                  <a:t> orthogonal to </a:t>
                </a:r>
                <a14:m>
                  <m:oMath xmlns:m="http://schemas.openxmlformats.org/officeDocument/2006/math">
                    <m:r>
                      <a:rPr lang="en-US" sz="1600" b="1" i="0" dirty="0" smtClean="0">
                        <a:latin typeface="Cambria Math"/>
                      </a:rPr>
                      <m:t>𝐧</m:t>
                    </m:r>
                  </m:oMath>
                </a14:m>
                <a:r>
                  <a:rPr lang="en-US" sz="1600" dirty="0"/>
                  <a:t> forms a 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32900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2.7</a:t>
            </a:r>
          </a:p>
        </p:txBody>
      </p:sp>
      <p:pic>
        <p:nvPicPr>
          <p:cNvPr id="2" name="Picture Placeholder 1" descr="This figure has two vectors. They are vector v and vector w. They are not connecte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9960" r="-49960"/>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Vectors </a:t>
                </a:r>
                <a14:m>
                  <m:oMath xmlns:m="http://schemas.openxmlformats.org/officeDocument/2006/math">
                    <m:r>
                      <a:rPr lang="en-US" sz="1600" b="1" i="0" smtClean="0">
                        <a:latin typeface="Cambria Math"/>
                      </a:rPr>
                      <m:t>𝐯</m:t>
                    </m:r>
                  </m:oMath>
                </a14:m>
                <a:r>
                  <a:rPr lang="en-US" sz="1600" dirty="0"/>
                  <a:t> and </a:t>
                </a:r>
                <a14:m>
                  <m:oMath xmlns:m="http://schemas.openxmlformats.org/officeDocument/2006/math">
                    <m:r>
                      <a:rPr lang="en-US" sz="1600" b="1">
                        <a:latin typeface="Cambria Math"/>
                      </a:rPr>
                      <m:t>𝐰</m:t>
                    </m:r>
                  </m:oMath>
                </a14:m>
                <a:r>
                  <a:rPr lang="en-US" sz="1600" dirty="0"/>
                  <a:t> lie in the same plane.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7957165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the 3-dimensional coordinate system. There is a plane sketched. It is vertical, but skew to the z-axi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92266" r="-92266"/>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593451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2.70</a:t>
            </a:r>
          </a:p>
        </p:txBody>
      </p:sp>
      <p:pic>
        <p:nvPicPr>
          <p:cNvPr id="2" name="Picture Placeholder 1" descr="This figure is the sketch of a parallelogram representing a plane. In the plane are points Q and R. there is a broken line from Q to R on the plane. There is a vector n out of the plane at point Q. Also, there is a vector labeled “R P” from point R to point P which is above the plane. This vector is perpendicular to the plan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525" r="-2552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We want to find the shortest distance from point </a:t>
                </a:r>
                <a14:m>
                  <m:oMath xmlns:m="http://schemas.openxmlformats.org/officeDocument/2006/math">
                    <m:r>
                      <a:rPr lang="en-US" sz="1600" i="1" dirty="0" smtClean="0">
                        <a:latin typeface="Cambria Math"/>
                      </a:rPr>
                      <m:t>𝑃</m:t>
                    </m:r>
                  </m:oMath>
                </a14:m>
                <a:r>
                  <a:rPr lang="en-US" sz="1600" dirty="0"/>
                  <a:t> to the plane. Let point </a:t>
                </a:r>
                <a14:m>
                  <m:oMath xmlns:m="http://schemas.openxmlformats.org/officeDocument/2006/math">
                    <m:r>
                      <a:rPr lang="en-US" sz="1600" i="1" dirty="0" smtClean="0">
                        <a:latin typeface="Cambria Math"/>
                      </a:rPr>
                      <m:t>𝑅</m:t>
                    </m:r>
                  </m:oMath>
                </a14:m>
                <a:r>
                  <a:rPr lang="en-US" sz="1600" dirty="0"/>
                  <a:t> be the point in the plane such that, for any other point in the plane </a:t>
                </a:r>
                <a14:m>
                  <m:oMath xmlns:m="http://schemas.openxmlformats.org/officeDocument/2006/math">
                    <m:r>
                      <a:rPr lang="en-US" sz="1600" i="1" dirty="0" smtClean="0">
                        <a:latin typeface="Cambria Math"/>
                      </a:rPr>
                      <m:t>𝑄</m:t>
                    </m:r>
                  </m:oMath>
                </a14:m>
                <a:r>
                  <a:rPr lang="en-US" sz="1600" dirty="0"/>
                  <a:t>, </a:t>
                </a:r>
                <a14:m>
                  <m:oMath xmlns:m="http://schemas.openxmlformats.org/officeDocument/2006/math">
                    <m:r>
                      <a:rPr lang="en-US" sz="1600" i="1" dirty="0" smtClean="0">
                        <a:latin typeface="Cambria Math"/>
                      </a:rPr>
                      <m:t>‖ </m:t>
                    </m:r>
                    <m:acc>
                      <m:accPr>
                        <m:chr m:val="⃗"/>
                        <m:ctrlPr>
                          <a:rPr lang="en-US" sz="1600" i="1" dirty="0" smtClean="0">
                            <a:latin typeface="Cambria Math" panose="02040503050406030204" pitchFamily="18" charset="0"/>
                          </a:rPr>
                        </m:ctrlPr>
                      </m:accPr>
                      <m:e>
                        <m:r>
                          <a:rPr lang="en-US" sz="1600" b="0" i="1" dirty="0" smtClean="0">
                            <a:latin typeface="Cambria Math"/>
                          </a:rPr>
                          <m:t>𝑅𝑃</m:t>
                        </m:r>
                      </m:e>
                    </m:acc>
                    <m:r>
                      <a:rPr lang="en-US" sz="1600" i="1" dirty="0">
                        <a:latin typeface="Cambria Math"/>
                      </a:rPr>
                      <m:t> ‖&lt;‖ </m:t>
                    </m:r>
                    <m:acc>
                      <m:accPr>
                        <m:chr m:val="⃗"/>
                        <m:ctrlPr>
                          <a:rPr lang="en-US" sz="1600" i="1" dirty="0">
                            <a:latin typeface="Cambria Math" panose="02040503050406030204" pitchFamily="18" charset="0"/>
                          </a:rPr>
                        </m:ctrlPr>
                      </m:accPr>
                      <m:e>
                        <m:r>
                          <a:rPr lang="en-US" sz="1600" b="0" i="1" dirty="0" smtClean="0">
                            <a:latin typeface="Cambria Math"/>
                          </a:rPr>
                          <m:t>𝑄</m:t>
                        </m:r>
                        <m:r>
                          <a:rPr lang="en-US" sz="1600" i="1" dirty="0">
                            <a:latin typeface="Cambria Math"/>
                          </a:rPr>
                          <m:t>𝑃</m:t>
                        </m:r>
                      </m:e>
                    </m:acc>
                    <m:r>
                      <a:rPr lang="en-US" sz="1600" i="1" dirty="0">
                        <a:latin typeface="Cambria Math"/>
                      </a:rPr>
                      <m:t> ‖</m:t>
                    </m:r>
                  </m:oMath>
                </a14:m>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r="-76"/>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80292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the 3-dimensional coordinate system. There is a point drawn at (3, 1, 2). The point is labeled “P(3, 1, 2).” There is a plane drawn. There is a perpendicular line from the plane to point P(3, 1, 2)."/>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6973" r="-6697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884938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2.71</a:t>
            </a:r>
            <a:endParaRPr lang="en-US" sz="2400" dirty="0">
              <a:solidFill>
                <a:srgbClr val="6CB255"/>
              </a:solidFill>
            </a:endParaRPr>
          </a:p>
        </p:txBody>
      </p:sp>
      <p:pic>
        <p:nvPicPr>
          <p:cNvPr id="2" name="Picture Placeholder 1" descr="This figure is two planes that are intersecting. The intersection forms a line segment."/>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674" b="-674"/>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The intersection of two nonparallel planes is always a line.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29267696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is two planes intersecting in the 3-dimensional coordinate system."/>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6644" r="-76644"/>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775608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2.72</a:t>
            </a:r>
          </a:p>
        </p:txBody>
      </p:sp>
      <p:pic>
        <p:nvPicPr>
          <p:cNvPr id="2" name="Picture Placeholder 1" descr="This figure is two parallelograms representing planes. The planes intersect forming angle theta between them. The first plane as vector “n sub 1” normal to the plane. The second vector has vector “n sub 2” normal to the plane. The normal vectors intersect and form the angle 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8344" r="-38344"/>
          <a:stretch>
            <a:fillRect/>
          </a:stretch>
        </p:blipFill>
        <p:spPr/>
      </p:pic>
      <p:sp>
        <p:nvSpPr>
          <p:cNvPr id="7" name="Text Placeholder 6"/>
          <p:cNvSpPr>
            <a:spLocks noGrp="1"/>
          </p:cNvSpPr>
          <p:nvPr>
            <p:ph type="body" sz="quarter" idx="14"/>
          </p:nvPr>
        </p:nvSpPr>
        <p:spPr/>
        <p:txBody>
          <a:bodyPr>
            <a:normAutofit/>
          </a:bodyPr>
          <a:lstStyle/>
          <a:p>
            <a:r>
              <a:rPr lang="en-US" sz="1600" dirty="0"/>
              <a:t>The angle between two planes has the same measure as the angle between the normal vectors for the planes.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166270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2.73</a:t>
            </a:r>
          </a:p>
        </p:txBody>
      </p:sp>
      <p:pic>
        <p:nvPicPr>
          <p:cNvPr id="2" name="Picture Placeholder 1" descr="This figure shows a system of pipes running in different directions in an industrial plant. Two skew pipes are highlighted in red."/>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63005" r="-63005"/>
          <a:stretch/>
        </p:blipFill>
        <p:spPr/>
      </p:pic>
      <p:sp>
        <p:nvSpPr>
          <p:cNvPr id="7" name="Text Placeholder 6"/>
          <p:cNvSpPr>
            <a:spLocks noGrp="1"/>
          </p:cNvSpPr>
          <p:nvPr>
            <p:ph type="body" sz="quarter" idx="14"/>
          </p:nvPr>
        </p:nvSpPr>
        <p:spPr/>
        <p:txBody>
          <a:bodyPr>
            <a:normAutofit/>
          </a:bodyPr>
          <a:lstStyle/>
          <a:p>
            <a:r>
              <a:rPr lang="en-US" sz="1600" dirty="0"/>
              <a:t>Industrial pipe installations often feature pipes running in different directions. How can we find the distance between two skew pipes?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2716589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2.74</a:t>
            </a:r>
          </a:p>
        </p:txBody>
      </p:sp>
      <p:pic>
        <p:nvPicPr>
          <p:cNvPr id="2" name="Picture Placeholder 1" descr="This figure is a three-dimensional box in an x y z coordinate system. The box has dimensions x = 10 m, y = 15 m, and z = 4 m. Line L1 passes through a main diagonal of the box from the origin to the far corner. Line L2 passes through a diagonal in the base of the box with x-intercept 10 and y-intercept 15."/>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64312" r="-64312"/>
          <a:stretch/>
        </p:blipFill>
        <p:spPr/>
      </p:pic>
      <p:sp>
        <p:nvSpPr>
          <p:cNvPr id="7" name="Text Placeholder 6"/>
          <p:cNvSpPr>
            <a:spLocks noGrp="1"/>
          </p:cNvSpPr>
          <p:nvPr>
            <p:ph type="body" sz="quarter" idx="14"/>
          </p:nvPr>
        </p:nvSpPr>
        <p:spPr/>
        <p:txBody>
          <a:bodyPr>
            <a:normAutofit/>
          </a:bodyPr>
          <a:lstStyle/>
          <a:p>
            <a:r>
              <a:rPr lang="en-US" sz="1600" dirty="0"/>
              <a:t>Two pipes cross through a standard frame unit.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3178830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2.75</a:t>
            </a:r>
            <a:endParaRPr lang="en-US" sz="2400" dirty="0">
              <a:solidFill>
                <a:srgbClr val="6CB255"/>
              </a:solidFill>
            </a:endParaRPr>
          </a:p>
        </p:txBody>
      </p:sp>
      <p:pic>
        <p:nvPicPr>
          <p:cNvPr id="2" name="Picture Placeholder 1" descr="This figure a 3-dimensional coordinate system. It has a right circular center with the z-axis through the center. The cylinder also has points labeled on the x and y axis at (3, 0, 0) and (0, 3, 0)."/>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7030" b="-7030"/>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In three-dimensional space, the graph of equation </a:t>
                </a:r>
                <a14:m>
                  <m:oMath xmlns:m="http://schemas.openxmlformats.org/officeDocument/2006/math">
                    <m:sSup>
                      <m:sSupPr>
                        <m:ctrlPr>
                          <a:rPr lang="en-US" sz="1600" i="1" smtClean="0">
                            <a:solidFill>
                              <a:srgbClr val="000000"/>
                            </a:solidFill>
                            <a:latin typeface="Cambria Math" panose="02040503050406030204" pitchFamily="18" charset="0"/>
                          </a:rPr>
                        </m:ctrlPr>
                      </m:sSupPr>
                      <m:e>
                        <m:r>
                          <a:rPr lang="en-US" sz="1600" b="0" i="1" smtClean="0">
                            <a:solidFill>
                              <a:srgbClr val="000000"/>
                            </a:solidFill>
                            <a:latin typeface="Cambria Math"/>
                          </a:rPr>
                          <m:t>𝑥</m:t>
                        </m:r>
                      </m:e>
                      <m:sup>
                        <m:r>
                          <a:rPr lang="en-US" sz="1600" b="0" i="1" smtClean="0">
                            <a:solidFill>
                              <a:srgbClr val="000000"/>
                            </a:solidFill>
                            <a:latin typeface="Cambria Math"/>
                          </a:rPr>
                          <m:t>2</m:t>
                        </m:r>
                      </m:sup>
                    </m:sSup>
                    <m:r>
                      <a:rPr lang="en-US" sz="1600" b="0" i="1" smtClean="0">
                        <a:solidFill>
                          <a:srgbClr val="000000"/>
                        </a:solidFill>
                        <a:latin typeface="Cambria Math"/>
                      </a:rPr>
                      <m:t>+</m:t>
                    </m:r>
                    <m:sSup>
                      <m:sSupPr>
                        <m:ctrlPr>
                          <a:rPr lang="en-US" sz="1600" i="1">
                            <a:solidFill>
                              <a:srgbClr val="000000"/>
                            </a:solidFill>
                            <a:latin typeface="Cambria Math" panose="02040503050406030204" pitchFamily="18" charset="0"/>
                          </a:rPr>
                        </m:ctrlPr>
                      </m:sSupPr>
                      <m:e>
                        <m:r>
                          <a:rPr lang="en-US" sz="1600" b="0" i="1" smtClean="0">
                            <a:solidFill>
                              <a:srgbClr val="000000"/>
                            </a:solidFill>
                            <a:latin typeface="Cambria Math"/>
                          </a:rPr>
                          <m:t>𝑦</m:t>
                        </m:r>
                      </m:e>
                      <m:sup>
                        <m:r>
                          <a:rPr lang="en-US" sz="1600" i="1">
                            <a:solidFill>
                              <a:srgbClr val="000000"/>
                            </a:solidFill>
                            <a:latin typeface="Cambria Math"/>
                          </a:rPr>
                          <m:t>2</m:t>
                        </m:r>
                      </m:sup>
                    </m:sSup>
                    <m:r>
                      <a:rPr lang="en-US" sz="1600" b="0" i="1" smtClean="0">
                        <a:solidFill>
                          <a:srgbClr val="000000"/>
                        </a:solidFill>
                        <a:latin typeface="Cambria Math"/>
                      </a:rPr>
                      <m:t>=9</m:t>
                    </m:r>
                  </m:oMath>
                </a14:m>
                <a:r>
                  <a:rPr lang="en-US" sz="1600" dirty="0">
                    <a:solidFill>
                      <a:srgbClr val="000000"/>
                    </a:solidFill>
                  </a:rPr>
                  <a:t> is a cylinder with radius 3 centered on the </a:t>
                </a:r>
                <a14:m>
                  <m:oMath xmlns:m="http://schemas.openxmlformats.org/officeDocument/2006/math">
                    <m:r>
                      <a:rPr lang="en-US" sz="1600" i="1" dirty="0" smtClean="0">
                        <a:solidFill>
                          <a:srgbClr val="000000"/>
                        </a:solidFill>
                        <a:latin typeface="Cambria Math"/>
                      </a:rPr>
                      <m:t>𝑧</m:t>
                    </m:r>
                  </m:oMath>
                </a14:m>
                <a:r>
                  <a:rPr lang="en-US" sz="1600" dirty="0">
                    <a:solidFill>
                      <a:srgbClr val="000000"/>
                    </a:solidFill>
                  </a:rPr>
                  <a:t>-axis. It continues indefinitely in the positive and negative directions.</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636325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2.76</a:t>
            </a:r>
            <a:endParaRPr lang="en-US" sz="2400" dirty="0">
              <a:solidFill>
                <a:srgbClr val="6CB255"/>
              </a:solidFill>
            </a:endParaRPr>
          </a:p>
        </p:txBody>
      </p:sp>
      <p:pic>
        <p:nvPicPr>
          <p:cNvPr id="2" name="Picture Placeholder 1" descr="This figure has a 3-dimensional surface that begins on the y-axis and curves upward. There is also the x and z axes labeled."/>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4168" b="-14168"/>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In three-dimensional space, the graph of equation </a:t>
                </a:r>
                <a14:m>
                  <m:oMath xmlns:m="http://schemas.openxmlformats.org/officeDocument/2006/math">
                    <m:r>
                      <a:rPr lang="en-US" sz="1600" i="1" dirty="0" smtClean="0">
                        <a:solidFill>
                          <a:srgbClr val="000000"/>
                        </a:solidFill>
                        <a:latin typeface="Cambria Math"/>
                      </a:rPr>
                      <m:t>𝑧</m:t>
                    </m:r>
                    <m:r>
                      <a:rPr lang="en-US" sz="1600" i="1" dirty="0" smtClean="0">
                        <a:solidFill>
                          <a:srgbClr val="000000"/>
                        </a:solidFill>
                        <a:latin typeface="Cambria Math"/>
                      </a:rPr>
                      <m:t>=</m:t>
                    </m:r>
                    <m:sSup>
                      <m:sSupPr>
                        <m:ctrlPr>
                          <a:rPr lang="en-US" sz="1600" i="1" dirty="0" smtClean="0">
                            <a:solidFill>
                              <a:srgbClr val="000000"/>
                            </a:solidFill>
                            <a:latin typeface="Cambria Math" panose="02040503050406030204" pitchFamily="18" charset="0"/>
                          </a:rPr>
                        </m:ctrlPr>
                      </m:sSupPr>
                      <m:e>
                        <m:r>
                          <a:rPr lang="en-US" sz="1600" b="0" i="1" dirty="0" smtClean="0">
                            <a:solidFill>
                              <a:srgbClr val="000000"/>
                            </a:solidFill>
                            <a:latin typeface="Cambria Math"/>
                          </a:rPr>
                          <m:t>𝑥</m:t>
                        </m:r>
                      </m:e>
                      <m:sup>
                        <m:r>
                          <a:rPr lang="en-US" sz="1600" b="0" i="1" dirty="0" smtClean="0">
                            <a:solidFill>
                              <a:srgbClr val="000000"/>
                            </a:solidFill>
                            <a:latin typeface="Cambria Math"/>
                          </a:rPr>
                          <m:t>3</m:t>
                        </m:r>
                      </m:sup>
                    </m:sSup>
                  </m:oMath>
                </a14:m>
                <a:r>
                  <a:rPr lang="en-US" sz="1600" dirty="0">
                    <a:solidFill>
                      <a:srgbClr val="000000"/>
                    </a:solidFill>
                  </a:rPr>
                  <a:t> is a cylinder, or a cylindrical surface with rulings parallel to the </a:t>
                </a:r>
                <a14:m>
                  <m:oMath xmlns:m="http://schemas.openxmlformats.org/officeDocument/2006/math">
                    <m:r>
                      <a:rPr lang="en-US" sz="1600" i="1" dirty="0" smtClean="0">
                        <a:solidFill>
                          <a:srgbClr val="000000"/>
                        </a:solidFill>
                        <a:latin typeface="Cambria Math"/>
                      </a:rPr>
                      <m:t>𝑦</m:t>
                    </m:r>
                  </m:oMath>
                </a14:m>
                <a:r>
                  <a:rPr lang="en-US" sz="1600" dirty="0">
                    <a:solidFill>
                      <a:srgbClr val="000000"/>
                    </a:solidFill>
                  </a:rPr>
                  <a:t>-axis.</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779" t="-348"/>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132232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2" name="Picture Placeholder 1" descr="This figure has two vectors. The first is labeled “w.” The second one is parallel to “w” and is labeled “3w.” It is three times as long as w in the same directio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307" r="-16307"/>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885014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2.77</a:t>
            </a:r>
          </a:p>
        </p:txBody>
      </p:sp>
      <p:pic>
        <p:nvPicPr>
          <p:cNvPr id="2" name="Picture Placeholder 1" descr="This figure is the 3-dimensional coordinate system. It has a right circular cylinder on its side with the y-axis in the center. The cylinder intersects the x-axis at (5, 0, 0). It also has two points of intersection labeled on the z-axis at (0, 0, 5) and (0, 0, -5)."/>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7441" r="-47441"/>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graph of equation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a:rPr>
                          <m:t>𝑥</m:t>
                        </m:r>
                      </m:e>
                      <m:sup>
                        <m:r>
                          <a:rPr lang="en-US" sz="1600" b="0" i="1" dirty="0" smtClean="0">
                            <a:latin typeface="Cambria Math"/>
                          </a:rPr>
                          <m:t>2</m:t>
                        </m:r>
                      </m:sup>
                    </m:sSup>
                    <m:r>
                      <a:rPr lang="en-US" sz="1600" i="1" dirty="0" smtClean="0">
                        <a:latin typeface="Cambria Math"/>
                      </a:rPr>
                      <m:t>+</m:t>
                    </m:r>
                    <m:sSup>
                      <m:sSupPr>
                        <m:ctrlPr>
                          <a:rPr lang="en-US" sz="1600" i="1" dirty="0">
                            <a:latin typeface="Cambria Math" panose="02040503050406030204" pitchFamily="18" charset="0"/>
                          </a:rPr>
                        </m:ctrlPr>
                      </m:sSupPr>
                      <m:e>
                        <m:r>
                          <a:rPr lang="en-US" sz="1600" b="0" i="1" dirty="0" smtClean="0">
                            <a:latin typeface="Cambria Math"/>
                          </a:rPr>
                          <m:t>𝑧</m:t>
                        </m:r>
                      </m:e>
                      <m:sup>
                        <m:r>
                          <a:rPr lang="en-US" sz="1600" i="1" dirty="0">
                            <a:latin typeface="Cambria Math"/>
                          </a:rPr>
                          <m:t>2</m:t>
                        </m:r>
                      </m:sup>
                    </m:sSup>
                    <m:r>
                      <a:rPr lang="en-US" sz="1600" i="1" dirty="0" smtClean="0">
                        <a:latin typeface="Cambria Math"/>
                      </a:rPr>
                      <m:t>=25</m:t>
                    </m:r>
                  </m:oMath>
                </a14:m>
                <a:r>
                  <a:rPr lang="en-US" sz="1600" dirty="0"/>
                  <a:t> is a cylinder with radius 5 centered on the </a:t>
                </a:r>
                <a14:m>
                  <m:oMath xmlns:m="http://schemas.openxmlformats.org/officeDocument/2006/math">
                    <m:r>
                      <a:rPr lang="en-US" sz="1600" i="1" dirty="0" smtClean="0">
                        <a:latin typeface="Cambria Math"/>
                      </a:rPr>
                      <m:t>𝑦</m:t>
                    </m:r>
                  </m:oMath>
                </a14:m>
                <a:r>
                  <a:rPr lang="en-US" sz="1600" dirty="0"/>
                  <a:t>-axis.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013209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2.78</a:t>
            </a:r>
          </a:p>
        </p:txBody>
      </p:sp>
      <p:pic>
        <p:nvPicPr>
          <p:cNvPr id="2" name="Picture Placeholder 1" descr="This figure has a surface in the first octant. The cross section of the solid is a parabola."/>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66266" r="-66266"/>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8470261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Figure 2.79</a:t>
            </a:r>
            <a:endParaRPr lang="en-US" sz="2400" dirty="0">
              <a:solidFill>
                <a:srgbClr val="6CB255"/>
              </a:solidFill>
            </a:endParaRPr>
          </a:p>
        </p:txBody>
      </p:sp>
      <p:pic>
        <p:nvPicPr>
          <p:cNvPr id="2" name="Picture Placeholder 1" descr="This figure is a three dimensional surface. A cross section of the surface parallel to the x y plane would be the sine curve."/>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12052" b="-12052"/>
          <a:stretch/>
        </p:blipFill>
        <p:spPr>
          <a:xfrm>
            <a:off x="457200" y="1108075"/>
            <a:ext cx="4032250"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The graph of equation </a:t>
                </a:r>
                <a14:m>
                  <m:oMath xmlns:m="http://schemas.openxmlformats.org/officeDocument/2006/math">
                    <m:r>
                      <a:rPr lang="en-US" sz="1600" i="1" dirty="0" smtClean="0">
                        <a:solidFill>
                          <a:srgbClr val="000000"/>
                        </a:solidFill>
                        <a:latin typeface="Cambria Math"/>
                      </a:rPr>
                      <m:t>𝑦</m:t>
                    </m:r>
                    <m:r>
                      <a:rPr lang="en-US" sz="1600" i="1" dirty="0" smtClean="0">
                        <a:solidFill>
                          <a:srgbClr val="000000"/>
                        </a:solidFill>
                        <a:latin typeface="Cambria Math"/>
                      </a:rPr>
                      <m:t>=</m:t>
                    </m:r>
                    <m:r>
                      <m:rPr>
                        <m:sty m:val="p"/>
                      </m:rPr>
                      <a:rPr lang="en-US" sz="1600" i="1" dirty="0" smtClean="0">
                        <a:solidFill>
                          <a:srgbClr val="000000"/>
                        </a:solidFill>
                        <a:latin typeface="Cambria Math"/>
                      </a:rPr>
                      <m:t>sin</m:t>
                    </m:r>
                    <m:r>
                      <a:rPr lang="en-US" sz="1600" i="1" dirty="0" smtClean="0">
                        <a:solidFill>
                          <a:srgbClr val="000000"/>
                        </a:solidFill>
                        <a:latin typeface="Cambria Math"/>
                      </a:rPr>
                      <m:t>⁡</m:t>
                    </m:r>
                    <m:r>
                      <a:rPr lang="en-US" sz="1600" i="1" dirty="0">
                        <a:solidFill>
                          <a:srgbClr val="000000"/>
                        </a:solidFill>
                        <a:latin typeface="Cambria Math"/>
                      </a:rPr>
                      <m:t>𝑥</m:t>
                    </m:r>
                  </m:oMath>
                </a14:m>
                <a:r>
                  <a:rPr lang="en-US" sz="1600" dirty="0">
                    <a:solidFill>
                      <a:srgbClr val="000000"/>
                    </a:solidFill>
                  </a:rPr>
                  <a:t> is formed by a set of lines parallel to the </a:t>
                </a:r>
                <a14:m>
                  <m:oMath xmlns:m="http://schemas.openxmlformats.org/officeDocument/2006/math">
                    <m:r>
                      <a:rPr lang="en-US" sz="1600" i="1" dirty="0" smtClean="0">
                        <a:solidFill>
                          <a:srgbClr val="000000"/>
                        </a:solidFill>
                        <a:latin typeface="Cambria Math"/>
                      </a:rPr>
                      <m:t>𝑧</m:t>
                    </m:r>
                  </m:oMath>
                </a14:m>
                <a:r>
                  <a:rPr lang="en-US" sz="1600" dirty="0">
                    <a:solidFill>
                      <a:srgbClr val="000000"/>
                    </a:solidFill>
                  </a:rPr>
                  <a:t>-axis passing through curve </a:t>
                </a:r>
                <a14:m>
                  <m:oMath xmlns:m="http://schemas.openxmlformats.org/officeDocument/2006/math">
                    <m:r>
                      <a:rPr lang="en-US" sz="1600" i="1" dirty="0" smtClean="0">
                        <a:solidFill>
                          <a:srgbClr val="000000"/>
                        </a:solidFill>
                        <a:latin typeface="Cambria Math"/>
                      </a:rPr>
                      <m:t>𝑦</m:t>
                    </m:r>
                    <m:r>
                      <a:rPr lang="en-US" sz="1600" i="1" dirty="0" smtClean="0">
                        <a:solidFill>
                          <a:srgbClr val="000000"/>
                        </a:solidFill>
                        <a:latin typeface="Cambria Math"/>
                      </a:rPr>
                      <m:t>=</m:t>
                    </m:r>
                    <m:r>
                      <m:rPr>
                        <m:sty m:val="p"/>
                      </m:rPr>
                      <a:rPr lang="en-US" sz="1600" i="1" dirty="0" smtClean="0">
                        <a:solidFill>
                          <a:srgbClr val="000000"/>
                        </a:solidFill>
                        <a:latin typeface="Cambria Math"/>
                      </a:rPr>
                      <m:t>sin</m:t>
                    </m:r>
                    <m:r>
                      <a:rPr lang="en-US" sz="1600" i="1" dirty="0" smtClean="0">
                        <a:solidFill>
                          <a:srgbClr val="000000"/>
                        </a:solidFill>
                        <a:latin typeface="Cambria Math"/>
                      </a:rPr>
                      <m:t>⁡</m:t>
                    </m:r>
                    <m:r>
                      <a:rPr lang="en-US" sz="1600" i="1" dirty="0">
                        <a:solidFill>
                          <a:srgbClr val="000000"/>
                        </a:solidFill>
                        <a:latin typeface="Cambria Math"/>
                      </a:rPr>
                      <m:t>𝑥</m:t>
                    </m:r>
                  </m:oMath>
                </a14:m>
                <a:r>
                  <a:rPr lang="en-US" sz="1600" dirty="0">
                    <a:solidFill>
                      <a:srgbClr val="000000"/>
                    </a:solidFill>
                  </a:rPr>
                  <a:t> in the </a:t>
                </a:r>
                <a14:m>
                  <m:oMath xmlns:m="http://schemas.openxmlformats.org/officeDocument/2006/math">
                    <m:r>
                      <a:rPr lang="en-US" sz="1600" i="1" dirty="0" smtClean="0">
                        <a:solidFill>
                          <a:srgbClr val="000000"/>
                        </a:solidFill>
                        <a:latin typeface="Cambria Math"/>
                      </a:rPr>
                      <m:t>𝑥𝑦</m:t>
                    </m:r>
                  </m:oMath>
                </a14:m>
                <a:r>
                  <a:rPr lang="en-US" sz="1600" dirty="0">
                    <a:solidFill>
                      <a:srgbClr val="000000"/>
                    </a:solidFill>
                  </a:rPr>
                  <a:t>-plane.</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606925" y="1107617"/>
                <a:ext cx="3913188" cy="5256973"/>
              </a:xfrm>
              <a:blipFill rotWithShape="1">
                <a:blip r:embed="rId3"/>
                <a:stretch>
                  <a:fillRect l="-935" t="-348" r="-2025"/>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2600275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2.80</a:t>
            </a:r>
          </a:p>
        </p:txBody>
      </p:sp>
      <p:pic>
        <p:nvPicPr>
          <p:cNvPr id="3" name="Picture Placeholder 2" descr="This figure has two images. The first image is a surface. A cross section of the surface parallel to the x z plane would be a sine curve. The second image is the sine curve in the x y plan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4652" r="-1465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This is one view of the graph of equation </a:t>
                </a:r>
                <a14:m>
                  <m:oMath xmlns:m="http://schemas.openxmlformats.org/officeDocument/2006/math">
                    <m:r>
                      <a:rPr lang="en-US" sz="1600" i="1" dirty="0" smtClean="0">
                        <a:latin typeface="Cambria Math"/>
                      </a:rPr>
                      <m:t>𝑧</m:t>
                    </m:r>
                    <m:r>
                      <a:rPr lang="en-US" sz="1600" i="1" dirty="0" smtClean="0">
                        <a:latin typeface="Cambria Math"/>
                      </a:rPr>
                      <m:t>=</m:t>
                    </m:r>
                    <m:r>
                      <m:rPr>
                        <m:sty m:val="p"/>
                      </m:rPr>
                      <a:rPr lang="en-US" sz="1600" i="1" dirty="0" smtClean="0">
                        <a:latin typeface="Cambria Math"/>
                      </a:rPr>
                      <m:t>sin</m:t>
                    </m:r>
                    <m:r>
                      <a:rPr lang="en-US" sz="1600" i="1" dirty="0" smtClean="0">
                        <a:latin typeface="Cambria Math"/>
                      </a:rPr>
                      <m:t>⁡</m:t>
                    </m:r>
                    <m:r>
                      <a:rPr lang="en-US" sz="1600" i="1" dirty="0">
                        <a:latin typeface="Cambria Math"/>
                      </a:rPr>
                      <m:t>𝑥</m:t>
                    </m:r>
                  </m:oMath>
                </a14:m>
                <a:r>
                  <a:rPr lang="en-US" sz="1600" dirty="0"/>
                  <a:t>.</a:t>
                </a:r>
              </a:p>
              <a:p>
                <a:pPr marL="342900" indent="-342900">
                  <a:buFontTx/>
                  <a:buAutoNum type="alphaLcParenBoth"/>
                </a:pPr>
                <a:r>
                  <a:rPr lang="en-US" sz="1600" dirty="0"/>
                  <a:t>To find the trace of the graph in the </a:t>
                </a:r>
                <a14:m>
                  <m:oMath xmlns:m="http://schemas.openxmlformats.org/officeDocument/2006/math">
                    <m:r>
                      <a:rPr lang="en-US" sz="1600" i="1" dirty="0" smtClean="0">
                        <a:latin typeface="Cambria Math"/>
                      </a:rPr>
                      <m:t>𝑥𝑧</m:t>
                    </m:r>
                  </m:oMath>
                </a14:m>
                <a:r>
                  <a:rPr lang="en-US" sz="1600" dirty="0"/>
                  <a:t>-plane, set </a:t>
                </a:r>
                <a14:m>
                  <m:oMath xmlns:m="http://schemas.openxmlformats.org/officeDocument/2006/math">
                    <m:r>
                      <a:rPr lang="en-US" sz="1600" i="1" dirty="0" smtClean="0">
                        <a:latin typeface="Cambria Math"/>
                      </a:rPr>
                      <m:t>𝑦</m:t>
                    </m:r>
                    <m:r>
                      <a:rPr lang="en-US" sz="1600" i="1" dirty="0" smtClean="0">
                        <a:latin typeface="Cambria Math"/>
                      </a:rPr>
                      <m:t>=0</m:t>
                    </m:r>
                  </m:oMath>
                </a14:m>
                <a:r>
                  <a:rPr lang="en-US" sz="1600" dirty="0"/>
                  <a:t>. The trace is simply a two-dimensional sine wave.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3022171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2.81</a:t>
            </a:r>
          </a:p>
        </p:txBody>
      </p:sp>
      <p:pic>
        <p:nvPicPr>
          <p:cNvPr id="2" name="Picture Placeholder 1" descr="This figure has three images. The first image is an oval centered around the origin of the rectangular coordinate system. It intersects the x axis at -2 and 2. It intersects the y-axis at -3 and 3. The second image is an oval centered around the origin of the rectangular coordinate system. It intersects the x-axis at -2 and 2 and the y-axis at -5 and 5. The third image is an oval centered around the origin of the rectangular coordinate system. It intersects the x-axis at -3 and 3 and the y-axis at -5 and 5."/>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4284" r="-1428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fontScale="85000" lnSpcReduction="10000"/>
              </a:bodyPr>
              <a:lstStyle/>
              <a:p>
                <a:pPr marL="342900" indent="-342900">
                  <a:buFontTx/>
                  <a:buAutoNum type="alphaLcParenBoth"/>
                </a:pPr>
                <a:r>
                  <a:rPr lang="en-US" sz="1600" dirty="0"/>
                  <a:t>This graph represents the trace of equation </a:t>
                </a:r>
                <a14:m>
                  <m:oMath xmlns:m="http://schemas.openxmlformats.org/officeDocument/2006/math">
                    <m:f>
                      <m:fPr>
                        <m:ctrlPr>
                          <a:rPr lang="es-ES_tradnl" sz="1600" i="1" dirty="0" smtClean="0">
                            <a:latin typeface="Cambria Math" panose="02040503050406030204" pitchFamily="18" charset="0"/>
                          </a:rPr>
                        </m:ctrlPr>
                      </m:fPr>
                      <m:num>
                        <m:sSup>
                          <m:sSupPr>
                            <m:ctrlPr>
                              <a:rPr lang="es-ES_tradnl" sz="1600" i="1" dirty="0" smtClean="0">
                                <a:latin typeface="Cambria Math" panose="02040503050406030204" pitchFamily="18" charset="0"/>
                              </a:rPr>
                            </m:ctrlPr>
                          </m:sSupPr>
                          <m:e>
                            <m:r>
                              <a:rPr lang="en-US" sz="1600" b="0" i="1" dirty="0" smtClean="0">
                                <a:latin typeface="Cambria Math"/>
                              </a:rPr>
                              <m:t>𝑥</m:t>
                            </m:r>
                          </m:e>
                          <m:sup>
                            <m:r>
                              <a:rPr lang="en-US" sz="1600" b="0" i="1" dirty="0" smtClean="0">
                                <a:latin typeface="Cambria Math"/>
                              </a:rPr>
                              <m:t>2</m:t>
                            </m:r>
                          </m:sup>
                        </m:sSup>
                      </m:num>
                      <m:den>
                        <m:sSup>
                          <m:sSupPr>
                            <m:ctrlPr>
                              <a:rPr lang="es-ES_tradnl" sz="1600" i="1" dirty="0" smtClean="0">
                                <a:latin typeface="Cambria Math" panose="02040503050406030204" pitchFamily="18" charset="0"/>
                              </a:rPr>
                            </m:ctrlPr>
                          </m:sSupPr>
                          <m:e>
                            <m:r>
                              <a:rPr lang="en-US" sz="1600" b="0" i="1" dirty="0" smtClean="0">
                                <a:latin typeface="Cambria Math"/>
                              </a:rPr>
                              <m:t>2</m:t>
                            </m:r>
                          </m:e>
                          <m:sup>
                            <m:r>
                              <a:rPr lang="en-US" sz="1600" b="0" i="1" dirty="0" smtClean="0">
                                <a:latin typeface="Cambria Math"/>
                              </a:rPr>
                              <m:t>2</m:t>
                            </m:r>
                          </m:sup>
                        </m:sSup>
                      </m:den>
                    </m:f>
                    <m:r>
                      <a:rPr lang="en-US" sz="1600" b="0" i="1" dirty="0" smtClean="0">
                        <a:latin typeface="Cambria Math"/>
                      </a:rPr>
                      <m:t>+</m:t>
                    </m:r>
                    <m:f>
                      <m:fPr>
                        <m:ctrlPr>
                          <a:rPr lang="es-ES_tradnl" sz="1600" i="1" dirty="0">
                            <a:latin typeface="Cambria Math" panose="02040503050406030204" pitchFamily="18" charset="0"/>
                          </a:rPr>
                        </m:ctrlPr>
                      </m:fPr>
                      <m:num>
                        <m:sSup>
                          <m:sSupPr>
                            <m:ctrlPr>
                              <a:rPr lang="es-ES_tradnl" sz="1600" i="1" dirty="0">
                                <a:latin typeface="Cambria Math" panose="02040503050406030204" pitchFamily="18" charset="0"/>
                              </a:rPr>
                            </m:ctrlPr>
                          </m:sSupPr>
                          <m:e>
                            <m:r>
                              <a:rPr lang="en-US" sz="1600" b="0" i="1" dirty="0" smtClean="0">
                                <a:latin typeface="Cambria Math"/>
                              </a:rPr>
                              <m:t>𝑦</m:t>
                            </m:r>
                          </m:e>
                          <m:sup>
                            <m:r>
                              <a:rPr lang="en-US" sz="1600" i="1" dirty="0">
                                <a:latin typeface="Cambria Math"/>
                              </a:rPr>
                              <m:t>2</m:t>
                            </m:r>
                          </m:sup>
                        </m:sSup>
                      </m:num>
                      <m:den>
                        <m:sSup>
                          <m:sSupPr>
                            <m:ctrlPr>
                              <a:rPr lang="es-ES_tradnl" sz="1600" i="1" dirty="0">
                                <a:latin typeface="Cambria Math" panose="02040503050406030204" pitchFamily="18" charset="0"/>
                              </a:rPr>
                            </m:ctrlPr>
                          </m:sSupPr>
                          <m:e>
                            <m:r>
                              <a:rPr lang="en-US" sz="1600" b="0" i="1" dirty="0" smtClean="0">
                                <a:latin typeface="Cambria Math"/>
                              </a:rPr>
                              <m:t>3</m:t>
                            </m:r>
                          </m:e>
                          <m:sup>
                            <m:r>
                              <a:rPr lang="en-US" sz="1600" i="1" dirty="0">
                                <a:latin typeface="Cambria Math"/>
                              </a:rPr>
                              <m:t>2</m:t>
                            </m:r>
                          </m:sup>
                        </m:sSup>
                      </m:den>
                    </m:f>
                    <m:r>
                      <a:rPr lang="en-US" sz="1600" b="0" i="1" dirty="0" smtClean="0">
                        <a:latin typeface="Cambria Math"/>
                      </a:rPr>
                      <m:t>+</m:t>
                    </m:r>
                    <m:f>
                      <m:fPr>
                        <m:ctrlPr>
                          <a:rPr lang="es-ES_tradnl" sz="1600" i="1" dirty="0">
                            <a:latin typeface="Cambria Math" panose="02040503050406030204" pitchFamily="18" charset="0"/>
                          </a:rPr>
                        </m:ctrlPr>
                      </m:fPr>
                      <m:num>
                        <m:sSup>
                          <m:sSupPr>
                            <m:ctrlPr>
                              <a:rPr lang="es-ES_tradnl" sz="1600" i="1" dirty="0">
                                <a:latin typeface="Cambria Math" panose="02040503050406030204" pitchFamily="18" charset="0"/>
                              </a:rPr>
                            </m:ctrlPr>
                          </m:sSupPr>
                          <m:e>
                            <m:r>
                              <a:rPr lang="en-US" sz="1600" b="0" i="1" dirty="0" smtClean="0">
                                <a:latin typeface="Cambria Math"/>
                              </a:rPr>
                              <m:t>𝑧</m:t>
                            </m:r>
                          </m:e>
                          <m:sup>
                            <m:r>
                              <a:rPr lang="en-US" sz="1600" i="1" dirty="0">
                                <a:latin typeface="Cambria Math"/>
                              </a:rPr>
                              <m:t>2</m:t>
                            </m:r>
                          </m:sup>
                        </m:sSup>
                      </m:num>
                      <m:den>
                        <m:sSup>
                          <m:sSupPr>
                            <m:ctrlPr>
                              <a:rPr lang="es-ES_tradnl" sz="1600" i="1" dirty="0">
                                <a:latin typeface="Cambria Math" panose="02040503050406030204" pitchFamily="18" charset="0"/>
                              </a:rPr>
                            </m:ctrlPr>
                          </m:sSupPr>
                          <m:e>
                            <m:r>
                              <a:rPr lang="en-US" sz="1600" b="0" i="1" dirty="0" smtClean="0">
                                <a:latin typeface="Cambria Math"/>
                              </a:rPr>
                              <m:t>5</m:t>
                            </m:r>
                          </m:e>
                          <m:sup>
                            <m:r>
                              <a:rPr lang="en-US" sz="1600" i="1" dirty="0">
                                <a:latin typeface="Cambria Math"/>
                              </a:rPr>
                              <m:t>2</m:t>
                            </m:r>
                          </m:sup>
                        </m:sSup>
                      </m:den>
                    </m:f>
                    <m:r>
                      <a:rPr lang="en-US" sz="1600" b="0" i="1" dirty="0" smtClean="0">
                        <a:latin typeface="Cambria Math"/>
                      </a:rPr>
                      <m:t>=1</m:t>
                    </m:r>
                  </m:oMath>
                </a14:m>
                <a:r>
                  <a:rPr lang="es-ES_tradnl" sz="1600" dirty="0"/>
                  <a:t> in </a:t>
                </a:r>
                <a:r>
                  <a:rPr lang="es-ES_tradnl" sz="1600" dirty="0" err="1"/>
                  <a:t>the</a:t>
                </a:r>
                <a:r>
                  <a:rPr lang="es-ES_tradnl" sz="1600" dirty="0"/>
                  <a:t> </a:t>
                </a:r>
                <a14:m>
                  <m:oMath xmlns:m="http://schemas.openxmlformats.org/officeDocument/2006/math">
                    <m:r>
                      <a:rPr lang="es-ES_tradnl" sz="1600" i="1" dirty="0" smtClean="0">
                        <a:latin typeface="Cambria Math"/>
                      </a:rPr>
                      <m:t>𝑥𝑦</m:t>
                    </m:r>
                  </m:oMath>
                </a14:m>
                <a:r>
                  <a:rPr lang="es-ES_tradnl" sz="1600" dirty="0" err="1"/>
                  <a:t>-plane</a:t>
                </a:r>
                <a:r>
                  <a:rPr lang="es-ES_tradnl" sz="1600" dirty="0"/>
                  <a:t>, </a:t>
                </a:r>
                <a:r>
                  <a:rPr lang="es-ES_tradnl" sz="1600" dirty="0" err="1"/>
                  <a:t>when</a:t>
                </a:r>
                <a:r>
                  <a:rPr lang="es-ES_tradnl" sz="1600" dirty="0"/>
                  <a:t> </a:t>
                </a:r>
                <a:r>
                  <a:rPr lang="es-ES_tradnl" sz="1600" dirty="0" err="1"/>
                  <a:t>we</a:t>
                </a:r>
                <a:r>
                  <a:rPr lang="es-ES_tradnl" sz="1600" dirty="0"/>
                  <a:t> </a:t>
                </a:r>
                <a:r>
                  <a:rPr lang="cs-CZ" sz="1600" dirty="0"/>
                  <a:t>set </a:t>
                </a:r>
                <a14:m>
                  <m:oMath xmlns:m="http://schemas.openxmlformats.org/officeDocument/2006/math">
                    <m:r>
                      <a:rPr lang="cs-CZ" sz="1600" i="1" dirty="0" smtClean="0">
                        <a:latin typeface="Cambria Math"/>
                      </a:rPr>
                      <m:t>𝑧</m:t>
                    </m:r>
                    <m:r>
                      <a:rPr lang="en-US" sz="1600" i="1" dirty="0" smtClean="0">
                        <a:latin typeface="Cambria Math"/>
                      </a:rPr>
                      <m:t>=</m:t>
                    </m:r>
                    <m:r>
                      <a:rPr lang="cs-CZ" sz="1600" i="1" dirty="0" smtClean="0">
                        <a:latin typeface="Cambria Math"/>
                      </a:rPr>
                      <m:t>0</m:t>
                    </m:r>
                  </m:oMath>
                </a14:m>
                <a:r>
                  <a:rPr lang="cs-CZ" sz="1600" dirty="0"/>
                  <a:t>.</a:t>
                </a:r>
                <a:endParaRPr lang="en-US" sz="1600" dirty="0"/>
              </a:p>
              <a:p>
                <a:pPr marL="342900" indent="-342900">
                  <a:buFontTx/>
                  <a:buAutoNum type="alphaLcParenBoth"/>
                </a:pPr>
                <a:r>
                  <a:rPr lang="en-US" sz="1600" dirty="0"/>
                  <a:t>When we set </a:t>
                </a:r>
                <a14:m>
                  <m:oMath xmlns:m="http://schemas.openxmlformats.org/officeDocument/2006/math">
                    <m:r>
                      <a:rPr lang="en-US" sz="1600" i="1" dirty="0" smtClean="0">
                        <a:latin typeface="Cambria Math"/>
                      </a:rPr>
                      <m:t>𝑦</m:t>
                    </m:r>
                    <m:r>
                      <a:rPr lang="en-US" sz="1600" i="1" dirty="0" smtClean="0">
                        <a:latin typeface="Cambria Math"/>
                      </a:rPr>
                      <m:t>=0</m:t>
                    </m:r>
                  </m:oMath>
                </a14:m>
                <a:r>
                  <a:rPr lang="en-US" sz="1600" dirty="0"/>
                  <a:t>, we get the trace of the ellipsoid in the </a:t>
                </a:r>
                <a14:m>
                  <m:oMath xmlns:m="http://schemas.openxmlformats.org/officeDocument/2006/math">
                    <m:r>
                      <a:rPr lang="es-ES_tradnl" sz="1600" i="1" dirty="0">
                        <a:latin typeface="Cambria Math"/>
                      </a:rPr>
                      <m:t>𝑥</m:t>
                    </m:r>
                    <m:r>
                      <a:rPr lang="en-US" sz="1600" b="0" i="1" dirty="0" smtClean="0">
                        <a:latin typeface="Cambria Math"/>
                      </a:rPr>
                      <m:t>𝑧</m:t>
                    </m:r>
                  </m:oMath>
                </a14:m>
                <a:r>
                  <a:rPr lang="en-US" sz="1600" dirty="0"/>
                  <a:t>-plane, which is an ellipse.</a:t>
                </a:r>
              </a:p>
              <a:p>
                <a:pPr marL="342900" indent="-342900">
                  <a:buFontTx/>
                  <a:buAutoNum type="alphaLcParenBoth"/>
                </a:pPr>
                <a:r>
                  <a:rPr lang="en-US" sz="1600" dirty="0"/>
                  <a:t>When we set </a:t>
                </a:r>
                <a14:m>
                  <m:oMath xmlns:m="http://schemas.openxmlformats.org/officeDocument/2006/math">
                    <m:r>
                      <a:rPr lang="en-US" sz="1600" i="1" dirty="0" smtClean="0">
                        <a:latin typeface="Cambria Math"/>
                      </a:rPr>
                      <m:t>𝑥</m:t>
                    </m:r>
                    <m:r>
                      <a:rPr lang="en-US" sz="1600" i="1" dirty="0" smtClean="0">
                        <a:latin typeface="Cambria Math"/>
                      </a:rPr>
                      <m:t>=0</m:t>
                    </m:r>
                  </m:oMath>
                </a14:m>
                <a:r>
                  <a:rPr lang="en-US" sz="1600" dirty="0"/>
                  <a:t>, we get the trace of the ellipsoid in the </a:t>
                </a:r>
                <a14:m>
                  <m:oMath xmlns:m="http://schemas.openxmlformats.org/officeDocument/2006/math">
                    <m:r>
                      <a:rPr lang="en-US" sz="1600" b="0" i="1" dirty="0" smtClean="0">
                        <a:latin typeface="Cambria Math"/>
                      </a:rPr>
                      <m:t>𝑦𝑧</m:t>
                    </m:r>
                  </m:oMath>
                </a14:m>
                <a:r>
                  <a:rPr lang="en-US" sz="1600" dirty="0"/>
                  <a:t>-plane, which is also an ellipse.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76"/>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1434573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2.82</a:t>
            </a:r>
          </a:p>
        </p:txBody>
      </p:sp>
      <p:pic>
        <p:nvPicPr>
          <p:cNvPr id="2" name="Picture Placeholder 1" descr="This figure has two images. The first image is a vertical ellipse. There two curves drawn with dashed lines around the center horizontally and vertically to give the image a 3-dimensional shape. The second image is a solid elliptical shape with the center at the origin of the 3-dimensional coordinate system."/>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0914" r="-70914"/>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The traces provide a framework for the surface.</a:t>
            </a:r>
          </a:p>
          <a:p>
            <a:pPr marL="342900" indent="-342900">
              <a:buFontTx/>
              <a:buAutoNum type="alphaLcParenBoth"/>
            </a:pPr>
            <a:r>
              <a:rPr lang="en-US" sz="1600" dirty="0"/>
              <a:t>The center of this ellipsoid is the origin.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5281528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2.83</a:t>
            </a:r>
          </a:p>
        </p:txBody>
      </p:sp>
      <p:pic>
        <p:nvPicPr>
          <p:cNvPr id="2" name="Picture Placeholder 1" descr="This figure is the image of a surface. It is in the 3-dimensional coordinate system on top of the origin. A cross section of this surface parallel to the x y plane would be an ellips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5556" r="-95556"/>
          <a:stretch>
            <a:fillRect/>
          </a:stretch>
        </p:blipFill>
        <p:spPr/>
      </p:pic>
      <p:sp>
        <p:nvSpPr>
          <p:cNvPr id="7" name="Text Placeholder 6"/>
          <p:cNvSpPr>
            <a:spLocks noGrp="1"/>
          </p:cNvSpPr>
          <p:nvPr>
            <p:ph type="body" sz="quarter" idx="14"/>
          </p:nvPr>
        </p:nvSpPr>
        <p:spPr/>
        <p:txBody>
          <a:bodyPr>
            <a:normAutofit/>
          </a:bodyPr>
          <a:lstStyle/>
          <a:p>
            <a:r>
              <a:rPr lang="en-US" sz="1600" dirty="0"/>
              <a:t>This quadric surface is called an </a:t>
            </a:r>
            <a:r>
              <a:rPr lang="en-US" sz="1600" i="1" dirty="0"/>
              <a:t>elliptic </a:t>
            </a:r>
            <a:r>
              <a:rPr lang="en-US" sz="1600" i="1" dirty="0" err="1"/>
              <a:t>paraboloid</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116227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Figure 2.84</a:t>
            </a:r>
            <a:endParaRPr lang="en-US" sz="2400" dirty="0">
              <a:solidFill>
                <a:srgbClr val="6CB255"/>
              </a:solidFill>
            </a:endParaRPr>
          </a:p>
        </p:txBody>
      </p:sp>
      <p:pic>
        <p:nvPicPr>
          <p:cNvPr id="2" name="Picture Placeholder 1" descr="This figure has four images. The first image is the image of a surface. It is in the 3-dimensional coordinate system on top of the origin. A cross section of this surface parallel to the x y plane would be an ellipse. A cross section parallel to the x z plane would be a parabola. A cross section of the surface parallel to the y z plane would be a parabola. The second image is the cross section parallel to the x y plane and is an ellipse. The third image is the cross section parallel to the x z plane and is a parabola. The fourth image is the cross section parallel to the y z plane and is a parabola."/>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t="-6107" b="-6107"/>
          <a:stretch/>
        </p:blipFill>
        <p:spPr>
          <a:xfrm>
            <a:off x="4489450" y="1108075"/>
            <a:ext cx="4030663" cy="5256213"/>
          </a:xfrm>
        </p:spPr>
      </p:pic>
      <mc:AlternateContent xmlns:mc="http://schemas.openxmlformats.org/markup-compatibility/2006" xmlns:a14="http://schemas.microsoft.com/office/drawing/2010/main">
        <mc:Choice Requires="a14">
          <p:sp>
            <p:nvSpPr>
              <p:cNvPr id="14" name="Text Placeholder 13"/>
              <p:cNvSpPr>
                <a:spLocks noGrp="1"/>
              </p:cNvSpPr>
              <p:nvPr>
                <p:ph type="body" sz="quarter" idx="14"/>
              </p:nvPr>
            </p:nvSpPr>
            <p:spPr>
              <a:xfrm>
                <a:off x="457200" y="1107617"/>
                <a:ext cx="3913188" cy="5256973"/>
              </a:xfrm>
            </p:spPr>
            <p:txBody>
              <a:bodyPr>
                <a:noAutofit/>
              </a:bodyPr>
              <a:lstStyle/>
              <a:p>
                <a:pPr marL="342900" indent="-342900">
                  <a:buFontTx/>
                  <a:buAutoNum type="alphaLcParenBoth"/>
                </a:pPr>
                <a:r>
                  <a:rPr lang="en-US" sz="1600" dirty="0">
                    <a:solidFill>
                      <a:schemeClr val="tx1"/>
                    </a:solidFill>
                  </a:rPr>
                  <a:t>The </a:t>
                </a:r>
                <a:r>
                  <a:rPr lang="en-US" sz="1600" dirty="0" err="1">
                    <a:solidFill>
                      <a:schemeClr val="tx1"/>
                    </a:solidFill>
                  </a:rPr>
                  <a:t>paraboloid</a:t>
                </a:r>
                <a:r>
                  <a:rPr lang="en-US" sz="1600" dirty="0">
                    <a:solidFill>
                      <a:schemeClr val="tx1"/>
                    </a:solidFill>
                  </a:rPr>
                  <a:t> </a:t>
                </a:r>
                <a14:m>
                  <m:oMath xmlns:m="http://schemas.openxmlformats.org/officeDocument/2006/math">
                    <m:sSup>
                      <m:sSupPr>
                        <m:ctrlPr>
                          <a:rPr lang="en-US" sz="1600" i="1" smtClean="0">
                            <a:solidFill>
                              <a:schemeClr val="tx1"/>
                            </a:solidFill>
                            <a:latin typeface="Cambria Math" panose="02040503050406030204" pitchFamily="18" charset="0"/>
                          </a:rPr>
                        </m:ctrlPr>
                      </m:sSupPr>
                      <m:e>
                        <m:r>
                          <a:rPr lang="en-US" sz="1600" b="0" i="1" smtClean="0">
                            <a:solidFill>
                              <a:schemeClr val="tx1"/>
                            </a:solidFill>
                            <a:latin typeface="Cambria Math"/>
                          </a:rPr>
                          <m:t>𝑥</m:t>
                        </m:r>
                      </m:e>
                      <m:sup>
                        <m:r>
                          <a:rPr lang="en-US" sz="1600" b="0" i="1" smtClean="0">
                            <a:solidFill>
                              <a:schemeClr val="tx1"/>
                            </a:solidFill>
                            <a:latin typeface="Cambria Math"/>
                          </a:rPr>
                          <m:t>2</m:t>
                        </m:r>
                      </m:sup>
                    </m:sSup>
                    <m:r>
                      <a:rPr lang="en-US" sz="1600" b="0" i="1" smtClean="0">
                        <a:solidFill>
                          <a:schemeClr val="tx1"/>
                        </a:solidFill>
                        <a:latin typeface="Cambria Math"/>
                      </a:rPr>
                      <m:t>+</m:t>
                    </m:r>
                    <m:f>
                      <m:fPr>
                        <m:ctrlPr>
                          <a:rPr lang="en-US" sz="1600" b="0" i="1" smtClean="0">
                            <a:solidFill>
                              <a:schemeClr val="tx1"/>
                            </a:solidFill>
                            <a:latin typeface="Cambria Math" panose="02040503050406030204" pitchFamily="18" charset="0"/>
                          </a:rPr>
                        </m:ctrlPr>
                      </m:fPr>
                      <m:num>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a:rPr>
                              <m:t>𝑦</m:t>
                            </m:r>
                          </m:e>
                          <m:sup>
                            <m:r>
                              <a:rPr lang="en-US" sz="1600" b="0" i="1" smtClean="0">
                                <a:solidFill>
                                  <a:schemeClr val="tx1"/>
                                </a:solidFill>
                                <a:latin typeface="Cambria Math"/>
                              </a:rPr>
                              <m:t>2</m:t>
                            </m:r>
                          </m:sup>
                        </m:sSup>
                      </m:num>
                      <m:den>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a:rPr>
                              <m:t>2</m:t>
                            </m:r>
                          </m:e>
                          <m:sup>
                            <m:r>
                              <a:rPr lang="en-US" sz="1600" b="0" i="1" smtClean="0">
                                <a:solidFill>
                                  <a:schemeClr val="tx1"/>
                                </a:solidFill>
                                <a:latin typeface="Cambria Math"/>
                              </a:rPr>
                              <m:t>2</m:t>
                            </m:r>
                          </m:sup>
                        </m:sSup>
                      </m:den>
                    </m:f>
                    <m:r>
                      <a:rPr lang="en-US" sz="1600" b="0" i="1" smtClean="0">
                        <a:solidFill>
                          <a:schemeClr val="tx1"/>
                        </a:solidFill>
                        <a:latin typeface="Cambria Math"/>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a:rPr>
                          <m:t>𝑧</m:t>
                        </m:r>
                      </m:num>
                      <m:den>
                        <m:r>
                          <a:rPr lang="en-US" sz="1600" b="0" i="1" smtClean="0">
                            <a:solidFill>
                              <a:schemeClr val="tx1"/>
                            </a:solidFill>
                            <a:latin typeface="Cambria Math"/>
                          </a:rPr>
                          <m:t>5</m:t>
                        </m:r>
                      </m:den>
                    </m:f>
                  </m:oMath>
                </a14:m>
                <a:r>
                  <a:rPr lang="en-US" sz="1600" dirty="0">
                    <a:solidFill>
                      <a:schemeClr val="tx1"/>
                    </a:solidFill>
                  </a:rPr>
                  <a:t>.</a:t>
                </a:r>
              </a:p>
              <a:p>
                <a:pPr marL="342900" indent="-342900">
                  <a:buFontTx/>
                  <a:buAutoNum type="alphaLcParenBoth"/>
                </a:pPr>
                <a:r>
                  <a:rPr lang="en-US" sz="1600" dirty="0">
                    <a:solidFill>
                      <a:schemeClr val="tx1"/>
                    </a:solidFill>
                  </a:rPr>
                  <a:t>The trace in plane </a:t>
                </a:r>
                <a14:m>
                  <m:oMath xmlns:m="http://schemas.openxmlformats.org/officeDocument/2006/math">
                    <m:r>
                      <a:rPr lang="en-US" sz="1600" i="1" dirty="0" smtClean="0">
                        <a:solidFill>
                          <a:schemeClr val="tx1"/>
                        </a:solidFill>
                        <a:latin typeface="Cambria Math"/>
                      </a:rPr>
                      <m:t>𝑧</m:t>
                    </m:r>
                    <m:r>
                      <a:rPr lang="en-US" sz="1600" i="1" dirty="0" smtClean="0">
                        <a:solidFill>
                          <a:schemeClr val="tx1"/>
                        </a:solidFill>
                        <a:latin typeface="Cambria Math"/>
                      </a:rPr>
                      <m:t>=5</m:t>
                    </m:r>
                  </m:oMath>
                </a14:m>
                <a:r>
                  <a:rPr lang="en-US" sz="1600" dirty="0">
                    <a:solidFill>
                      <a:schemeClr val="tx1"/>
                    </a:solidFill>
                  </a:rPr>
                  <a:t>.</a:t>
                </a:r>
              </a:p>
              <a:p>
                <a:pPr marL="342900" indent="-342900">
                  <a:buFontTx/>
                  <a:buAutoNum type="alphaLcParenBoth"/>
                </a:pPr>
                <a:r>
                  <a:rPr lang="en-US" sz="1600" dirty="0">
                    <a:solidFill>
                      <a:srgbClr val="000000"/>
                    </a:solidFill>
                  </a:rPr>
                  <a:t>The trace in the </a:t>
                </a:r>
                <a14:m>
                  <m:oMath xmlns:m="http://schemas.openxmlformats.org/officeDocument/2006/math">
                    <m:r>
                      <a:rPr lang="en-US" sz="1600" i="1" dirty="0" smtClean="0">
                        <a:solidFill>
                          <a:srgbClr val="000000"/>
                        </a:solidFill>
                        <a:latin typeface="Cambria Math"/>
                      </a:rPr>
                      <m:t>𝑥𝑧</m:t>
                    </m:r>
                  </m:oMath>
                </a14:m>
                <a:r>
                  <a:rPr lang="en-US" sz="1600" dirty="0">
                    <a:solidFill>
                      <a:srgbClr val="000000"/>
                    </a:solidFill>
                  </a:rPr>
                  <a:t>-plane.</a:t>
                </a:r>
              </a:p>
              <a:p>
                <a:pPr marL="342900" indent="-342900">
                  <a:buFontTx/>
                  <a:buAutoNum type="alphaLcParenBoth"/>
                </a:pPr>
                <a:r>
                  <a:rPr lang="en-US" sz="1600" dirty="0">
                    <a:solidFill>
                      <a:srgbClr val="000000"/>
                    </a:solidFill>
                  </a:rPr>
                  <a:t>The trace in the </a:t>
                </a:r>
                <a14:m>
                  <m:oMath xmlns:m="http://schemas.openxmlformats.org/officeDocument/2006/math">
                    <m:r>
                      <a:rPr lang="en-US" sz="1600" i="1" dirty="0" smtClean="0">
                        <a:solidFill>
                          <a:srgbClr val="000000"/>
                        </a:solidFill>
                        <a:latin typeface="Cambria Math"/>
                      </a:rPr>
                      <m:t>𝑦𝑧</m:t>
                    </m:r>
                  </m:oMath>
                </a14:m>
                <a:r>
                  <a:rPr lang="en-US" sz="1600" dirty="0">
                    <a:solidFill>
                      <a:srgbClr val="000000"/>
                    </a:solidFill>
                  </a:rPr>
                  <a:t>-plane.</a:t>
                </a:r>
              </a:p>
            </p:txBody>
          </p:sp>
        </mc:Choice>
        <mc:Fallback xmlns="">
          <p:sp>
            <p:nvSpPr>
              <p:cNvPr id="14" name="Text Placeholder 13"/>
              <p:cNvSpPr>
                <a:spLocks noGrp="1" noRot="1" noChangeAspect="1" noMove="1" noResize="1" noEditPoints="1" noAdjustHandles="1" noChangeArrowheads="1" noChangeShapeType="1" noTextEdit="1"/>
              </p:cNvSpPr>
              <p:nvPr>
                <p:ph type="body" sz="quarter" idx="14"/>
              </p:nvPr>
            </p:nvSpPr>
            <p:spPr>
              <a:xfrm>
                <a:off x="457200" y="1107617"/>
                <a:ext cx="3913188" cy="5256973"/>
              </a:xfrm>
              <a:blipFill rotWithShape="1">
                <a:blip r:embed="rId3"/>
                <a:stretch>
                  <a:fillRect l="-467"/>
                </a:stretch>
              </a:blipFill>
            </p:spPr>
            <p:txBody>
              <a:bodyPr/>
              <a:lstStyle/>
              <a:p>
                <a:r>
                  <a:rPr lang="en-US">
                    <a:noFill/>
                  </a:rPr>
                  <a:t> </a:t>
                </a:r>
              </a:p>
            </p:txBody>
          </p:sp>
        </mc:Fallback>
      </mc:AlternateContent>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0695" y="259755"/>
            <a:ext cx="1051733" cy="714850"/>
          </a:xfrm>
          <a:prstGeom prst="rect">
            <a:avLst/>
          </a:prstGeom>
        </p:spPr>
      </p:pic>
    </p:spTree>
    <p:extLst>
      <p:ext uri="{BB962C8B-B14F-4D97-AF65-F5344CB8AC3E}">
        <p14:creationId xmlns:p14="http://schemas.microsoft.com/office/powerpoint/2010/main" val="16412500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2.85</a:t>
            </a:r>
          </a:p>
        </p:txBody>
      </p:sp>
      <p:pic>
        <p:nvPicPr>
          <p:cNvPr id="2" name="Picture Placeholder 1" descr="This figure has two images. The first image is a sculpture made of parallel sticks, curved together in a circle with a hyperbolic cross section. The second image is a nuclear power plant. The towers are hyperbolic shape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40" r="-1840"/>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A sculpture in the shape of a hyperboloid can be constructed of straight lines.</a:t>
            </a:r>
          </a:p>
          <a:p>
            <a:pPr marL="342900" indent="-342900">
              <a:buFontTx/>
              <a:buAutoNum type="alphaLcParenBoth"/>
            </a:pPr>
            <a:r>
              <a:rPr lang="en-US" sz="1600" dirty="0"/>
              <a:t>Cooling towers for nuclear power plants are often built in the shape of a hyperboloid.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13697678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2.86</a:t>
            </a:r>
          </a:p>
        </p:txBody>
      </p:sp>
      <p:pic>
        <p:nvPicPr>
          <p:cNvPr id="2" name="Picture Placeholder 1" descr="This figure has two images. The first image is a picture of satellite dishes with parabolic reflectors. The second image is a parabolic curve on a line segment. The bottom of the curve is at point V. There is a line segment perpendicular to the other line segment through V. There is a point on this line segment labeled F. There are 3 lines from F to the parabola, intersecting at P sub 1, P sub 2, and P sub 3. There are also three vertical lines from P sub 1 to Q sub 1, from P sub 2 to Q sub 2, and from P sub 3 to Q sub 3."/>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21817" b="-21817"/>
          <a:stretch>
            <a:fillRect/>
          </a:stretch>
        </p:blipFill>
        <p:spPr/>
      </p:pic>
      <p:sp>
        <p:nvSpPr>
          <p:cNvPr id="7" name="Text Placeholder 6"/>
          <p:cNvSpPr>
            <a:spLocks noGrp="1"/>
          </p:cNvSpPr>
          <p:nvPr>
            <p:ph type="body" sz="quarter" idx="14"/>
          </p:nvPr>
        </p:nvSpPr>
        <p:spPr/>
        <p:txBody>
          <a:bodyPr>
            <a:normAutofit/>
          </a:bodyPr>
          <a:lstStyle/>
          <a:p>
            <a:r>
              <a:rPr lang="en-US" sz="1600" dirty="0"/>
              <a:t>Energy reflects off of the parabolic reflector and is collected at the focal point. (credit: modification of CGP Grey, Wikimedia Commons)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3" cy="714850"/>
          </a:xfrm>
          <a:prstGeom prst="rect">
            <a:avLst/>
          </a:prstGeom>
        </p:spPr>
      </p:pic>
    </p:spTree>
    <p:extLst>
      <p:ext uri="{BB962C8B-B14F-4D97-AF65-F5344CB8AC3E}">
        <p14:creationId xmlns:p14="http://schemas.microsoft.com/office/powerpoint/2010/main" val="4640077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993</TotalTime>
  <Words>2876</Words>
  <Application>Microsoft Office PowerPoint</Application>
  <PresentationFormat>On-screen Show (4:3)</PresentationFormat>
  <Paragraphs>237</Paragraphs>
  <Slides>120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120</vt:i4>
      </vt:variant>
    </vt:vector>
  </HeadingPairs>
  <TitlesOfParts>
    <vt:vector size="125" baseType="lpstr">
      <vt:lpstr>Arial</vt:lpstr>
      <vt:lpstr>Arial Black</vt:lpstr>
      <vt:lpstr>Calibri</vt:lpstr>
      <vt:lpstr>Cambria Math</vt:lpstr>
      <vt:lpstr>Essential</vt:lpstr>
      <vt:lpstr>PowerPoint Presentation</vt:lpstr>
      <vt:lpstr>Figure 2.1</vt:lpstr>
      <vt:lpstr>Figure 2.2</vt:lpstr>
      <vt:lpstr>Figure 2.3</vt:lpstr>
      <vt:lpstr>Figure 2.4</vt:lpstr>
      <vt:lpstr>Figure 2.5</vt:lpstr>
      <vt:lpstr>Figure 2.6</vt:lpstr>
      <vt:lpstr>Figure 2.7</vt:lpstr>
      <vt:lpstr>PowerPoint Presentation</vt:lpstr>
      <vt:lpstr>Figure 2.8</vt:lpstr>
      <vt:lpstr>Figure 2.9</vt:lpstr>
      <vt:lpstr>Figure 2.10</vt:lpstr>
      <vt:lpstr>Figure 2.11</vt:lpstr>
      <vt:lpstr>PowerPoint Presentation</vt:lpstr>
      <vt:lpstr>Figure 2.12</vt:lpstr>
      <vt:lpstr>Figure 2.13</vt:lpstr>
      <vt:lpstr>Figure 2.14</vt:lpstr>
      <vt:lpstr>Figure 2.15</vt:lpstr>
      <vt:lpstr>Figure 2.16</vt:lpstr>
      <vt:lpstr>Figure 2.17</vt:lpstr>
      <vt:lpstr>Figure 2.18</vt:lpstr>
      <vt:lpstr>Figure 2.19</vt:lpstr>
      <vt:lpstr>Figure 2.20</vt:lpstr>
      <vt:lpstr>Figure 2.21</vt:lpstr>
      <vt:lpstr>Figure 2.22</vt:lpstr>
      <vt:lpstr>Figure 2.23</vt:lpstr>
      <vt:lpstr>Figure 2.24</vt:lpstr>
      <vt:lpstr>Figure 2.25</vt:lpstr>
      <vt:lpstr>Figure 2.26</vt:lpstr>
      <vt:lpstr>Figure 2.27</vt:lpstr>
      <vt:lpstr>Figure 2.28</vt:lpstr>
      <vt:lpstr>Figure 2.29</vt:lpstr>
      <vt:lpstr>Figure 2.30</vt:lpstr>
      <vt:lpstr>Figure 2.31</vt:lpstr>
      <vt:lpstr>Figure 2.32</vt:lpstr>
      <vt:lpstr>Figure 2.33</vt:lpstr>
      <vt:lpstr>Figure 2.34</vt:lpstr>
      <vt:lpstr>Figure 2.35</vt:lpstr>
      <vt:lpstr>Figure 2.36</vt:lpstr>
      <vt:lpstr>Figure 2.37</vt:lpstr>
      <vt:lpstr>Figure 2.38</vt:lpstr>
      <vt:lpstr>Figure 2.39</vt:lpstr>
      <vt:lpstr>Figure 2.40</vt:lpstr>
      <vt:lpstr>Figure 2.41</vt:lpstr>
      <vt:lpstr>Figure 2.42</vt:lpstr>
      <vt:lpstr>PowerPoint Presentation</vt:lpstr>
      <vt:lpstr>PowerPoint Presentation</vt:lpstr>
      <vt:lpstr>Figure 2.43</vt:lpstr>
      <vt:lpstr>Figure 2.44</vt:lpstr>
      <vt:lpstr>Figure 2.45</vt:lpstr>
      <vt:lpstr>Figure 2.46</vt:lpstr>
      <vt:lpstr>Figure 2.47</vt:lpstr>
      <vt:lpstr>Figure 2.48</vt:lpstr>
      <vt:lpstr>Figure 2.49</vt:lpstr>
      <vt:lpstr>Figure 2.50</vt:lpstr>
      <vt:lpstr>PowerPoint Presentation</vt:lpstr>
      <vt:lpstr>PowerPoint Presentation</vt:lpstr>
      <vt:lpstr>Figure 2.51</vt:lpstr>
      <vt:lpstr>Figure 2.52</vt:lpstr>
      <vt:lpstr>Figure 2.53</vt:lpstr>
      <vt:lpstr>Figure 2.54</vt:lpstr>
      <vt:lpstr>Figure 2.55</vt:lpstr>
      <vt:lpstr>Figure 2.56</vt:lpstr>
      <vt:lpstr>Figure 2.57</vt:lpstr>
      <vt:lpstr>Figure 2.58</vt:lpstr>
      <vt:lpstr>Figure 2.59</vt:lpstr>
      <vt:lpstr>Figure 2.60</vt:lpstr>
      <vt:lpstr>Figure 2.61</vt:lpstr>
      <vt:lpstr>Figure 2.62</vt:lpstr>
      <vt:lpstr>Figure 2.63</vt:lpstr>
      <vt:lpstr>Figure 2.64</vt:lpstr>
      <vt:lpstr>Figure 2.65</vt:lpstr>
      <vt:lpstr>Figure 2.66</vt:lpstr>
      <vt:lpstr>Figure 2.67</vt:lpstr>
      <vt:lpstr>Figure 2.68</vt:lpstr>
      <vt:lpstr>PowerPoint Presentation</vt:lpstr>
      <vt:lpstr>PowerPoint Presentation</vt:lpstr>
      <vt:lpstr>PowerPoint Presentation</vt:lpstr>
      <vt:lpstr>Figure 2.69</vt:lpstr>
      <vt:lpstr>PowerPoint Presentation</vt:lpstr>
      <vt:lpstr>Figure 2.70</vt:lpstr>
      <vt:lpstr>PowerPoint Presentation</vt:lpstr>
      <vt:lpstr>Figure 2.71</vt:lpstr>
      <vt:lpstr>PowerPoint Presentation</vt:lpstr>
      <vt:lpstr>Figure 2.72</vt:lpstr>
      <vt:lpstr>Figure 2.73</vt:lpstr>
      <vt:lpstr>Figure 2.74</vt:lpstr>
      <vt:lpstr>Figure 2.75</vt:lpstr>
      <vt:lpstr>Figure 2.76</vt:lpstr>
      <vt:lpstr>Figure 2.77</vt:lpstr>
      <vt:lpstr>Figure 2.78</vt:lpstr>
      <vt:lpstr>Figure 2.79</vt:lpstr>
      <vt:lpstr>Figure 2.80</vt:lpstr>
      <vt:lpstr>Figure 2.81</vt:lpstr>
      <vt:lpstr>Figure 2.82</vt:lpstr>
      <vt:lpstr>Figure 2.83</vt:lpstr>
      <vt:lpstr>Figure 2.84</vt:lpstr>
      <vt:lpstr>Figure 2.85</vt:lpstr>
      <vt:lpstr>Figure 2.86</vt:lpstr>
      <vt:lpstr>Figure 2.87</vt:lpstr>
      <vt:lpstr>Figure 2.88</vt:lpstr>
      <vt:lpstr>Figure 2.89</vt:lpstr>
      <vt:lpstr>Figure 2.90</vt:lpstr>
      <vt:lpstr>Figure 2.91</vt:lpstr>
      <vt:lpstr>Figure 2.92</vt:lpstr>
      <vt:lpstr>Figure 2.93</vt:lpstr>
      <vt:lpstr>Figure 2.94</vt:lpstr>
      <vt:lpstr>Figure 2.95</vt:lpstr>
      <vt:lpstr>Figure 2.96</vt:lpstr>
      <vt:lpstr>Figure 2.97</vt:lpstr>
      <vt:lpstr>Figure 2.98</vt:lpstr>
      <vt:lpstr>Figure 2.99</vt:lpstr>
      <vt:lpstr>Figure 2.100</vt:lpstr>
      <vt:lpstr>Figure 2.101</vt:lpstr>
      <vt:lpstr>Figure 2.102</vt:lpstr>
      <vt:lpstr>Figure 2.103</vt:lpstr>
      <vt:lpstr>Figure 2.104</vt:lpstr>
      <vt:lpstr>Figure 2.105</vt:lpstr>
      <vt:lpstr>PowerPoint Presentation</vt:lpstr>
      <vt:lpstr>PowerPoint Presentation</vt:lpstr>
    </vt:vector>
  </TitlesOfParts>
  <Company>WNI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Jose Escalante</cp:lastModifiedBy>
  <cp:revision>348</cp:revision>
  <cp:lastPrinted>2016-03-16T07:01:42Z</cp:lastPrinted>
  <dcterms:created xsi:type="dcterms:W3CDTF">2012-06-04T02:13:36Z</dcterms:created>
  <dcterms:modified xsi:type="dcterms:W3CDTF">2019-06-24T14:50:53Z</dcterms:modified>
</cp:coreProperties>
</file>